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85" r:id="rId7"/>
    <p:sldId id="314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7" r:id="rId19"/>
    <p:sldId id="272" r:id="rId20"/>
    <p:sldId id="273" r:id="rId21"/>
    <p:sldId id="274" r:id="rId22"/>
    <p:sldId id="275" r:id="rId23"/>
    <p:sldId id="315" r:id="rId24"/>
    <p:sldId id="262" r:id="rId25"/>
    <p:sldId id="316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0" r:id="rId47"/>
    <p:sldId id="301" r:id="rId48"/>
    <p:sldId id="297" r:id="rId49"/>
    <p:sldId id="298" r:id="rId50"/>
    <p:sldId id="302" r:id="rId51"/>
    <p:sldId id="299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1" r:id="rId60"/>
    <p:sldId id="312" r:id="rId61"/>
    <p:sldId id="318" r:id="rId6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73740-C93A-4BA1-8990-C4C3B14BEB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AA46A4-F525-43FA-B6EB-9D7F16307117}">
      <dgm:prSet phldrT="[Tekst]"/>
      <dgm:spPr/>
      <dgm:t>
        <a:bodyPr/>
        <a:lstStyle/>
        <a:p>
          <a:r>
            <a:rPr lang="pl-PL" dirty="0" smtClean="0"/>
            <a:t>153 zł</a:t>
          </a:r>
          <a:endParaRPr lang="pl-PL" dirty="0"/>
        </a:p>
      </dgm:t>
    </dgm:pt>
    <dgm:pt modelId="{81F35299-1198-4E63-A2DC-820A94D8478E}" type="parTrans" cxnId="{1E1AA3A3-3E91-45BB-AB16-BF50160D7510}">
      <dgm:prSet/>
      <dgm:spPr/>
      <dgm:t>
        <a:bodyPr/>
        <a:lstStyle/>
        <a:p>
          <a:endParaRPr lang="pl-PL"/>
        </a:p>
      </dgm:t>
    </dgm:pt>
    <dgm:pt modelId="{B65FE1B5-6184-42FC-9416-586D2F02BD96}" type="sibTrans" cxnId="{1E1AA3A3-3E91-45BB-AB16-BF50160D7510}">
      <dgm:prSet/>
      <dgm:spPr/>
      <dgm:t>
        <a:bodyPr/>
        <a:lstStyle/>
        <a:p>
          <a:endParaRPr lang="pl-PL"/>
        </a:p>
      </dgm:t>
    </dgm:pt>
    <dgm:pt modelId="{5E4F3F50-F767-4793-ADEC-28F306D22186}">
      <dgm:prSet phldrT="[Tekst]"/>
      <dgm:spPr/>
      <dgm:t>
        <a:bodyPr/>
        <a:lstStyle/>
        <a:p>
          <a:r>
            <a:rPr lang="pl-PL" dirty="0" smtClean="0"/>
            <a:t>184,42 zł</a:t>
          </a:r>
          <a:endParaRPr lang="pl-PL" dirty="0"/>
        </a:p>
      </dgm:t>
    </dgm:pt>
    <dgm:pt modelId="{F5DB8F66-70A6-433A-8FB3-ABD1543EEA42}" type="parTrans" cxnId="{E4870DCC-F0FF-4CB9-88B8-1A691B994EB8}">
      <dgm:prSet/>
      <dgm:spPr/>
      <dgm:t>
        <a:bodyPr/>
        <a:lstStyle/>
        <a:p>
          <a:endParaRPr lang="pl-PL"/>
        </a:p>
      </dgm:t>
    </dgm:pt>
    <dgm:pt modelId="{241B0FF4-D27D-4688-8B40-1F9491D79692}" type="sibTrans" cxnId="{E4870DCC-F0FF-4CB9-88B8-1A691B994EB8}">
      <dgm:prSet/>
      <dgm:spPr/>
      <dgm:t>
        <a:bodyPr/>
        <a:lstStyle/>
        <a:p>
          <a:endParaRPr lang="pl-PL"/>
        </a:p>
      </dgm:t>
    </dgm:pt>
    <dgm:pt modelId="{21217D45-D630-475C-AAE5-62813508C512}">
      <dgm:prSet phldrT="[Tekst]"/>
      <dgm:spPr/>
      <dgm:t>
        <a:bodyPr/>
        <a:lstStyle/>
        <a:p>
          <a:r>
            <a:rPr lang="pl-PL" dirty="0" smtClean="0"/>
            <a:t>215,84 zł</a:t>
          </a:r>
          <a:endParaRPr lang="pl-PL" dirty="0"/>
        </a:p>
      </dgm:t>
    </dgm:pt>
    <dgm:pt modelId="{AAE41E91-F518-40CF-B60C-1C135FB2B3A4}" type="parTrans" cxnId="{13CB66E7-BB80-4F15-BF06-442659F4E7C1}">
      <dgm:prSet/>
      <dgm:spPr/>
      <dgm:t>
        <a:bodyPr/>
        <a:lstStyle/>
        <a:p>
          <a:endParaRPr lang="pl-PL"/>
        </a:p>
      </dgm:t>
    </dgm:pt>
    <dgm:pt modelId="{A448AC83-54D2-4023-8D00-AD62D6B918F5}" type="sibTrans" cxnId="{13CB66E7-BB80-4F15-BF06-442659F4E7C1}">
      <dgm:prSet/>
      <dgm:spPr/>
      <dgm:t>
        <a:bodyPr/>
        <a:lstStyle/>
        <a:p>
          <a:endParaRPr lang="pl-PL"/>
        </a:p>
      </dgm:t>
    </dgm:pt>
    <dgm:pt modelId="{5C022DD5-84FB-468D-9847-E2AC3F726045}" type="pres">
      <dgm:prSet presAssocID="{BE473740-C93A-4BA1-8990-C4C3B14BEB80}" presName="CompostProcess" presStyleCnt="0">
        <dgm:presLayoutVars>
          <dgm:dir/>
          <dgm:resizeHandles val="exact"/>
        </dgm:presLayoutVars>
      </dgm:prSet>
      <dgm:spPr/>
    </dgm:pt>
    <dgm:pt modelId="{3F8D5A4A-38B1-47E2-A4E6-E0BBC5762359}" type="pres">
      <dgm:prSet presAssocID="{BE473740-C93A-4BA1-8990-C4C3B14BEB80}" presName="arrow" presStyleLbl="bgShp" presStyleIdx="0" presStyleCnt="1"/>
      <dgm:spPr/>
    </dgm:pt>
    <dgm:pt modelId="{C7EDADE6-6A28-45A4-B45C-F8149122DFAC}" type="pres">
      <dgm:prSet presAssocID="{BE473740-C93A-4BA1-8990-C4C3B14BEB80}" presName="linearProcess" presStyleCnt="0"/>
      <dgm:spPr/>
    </dgm:pt>
    <dgm:pt modelId="{A8360C9B-FB6B-4D40-B5A0-259A6040B818}" type="pres">
      <dgm:prSet presAssocID="{6FAA46A4-F525-43FA-B6EB-9D7F1630711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DE25C9-BC69-4C91-B83C-33E84B2809DB}" type="pres">
      <dgm:prSet presAssocID="{B65FE1B5-6184-42FC-9416-586D2F02BD96}" presName="sibTrans" presStyleCnt="0"/>
      <dgm:spPr/>
    </dgm:pt>
    <dgm:pt modelId="{15591E2C-3DD3-4B9B-A82D-25D8DAD0FB53}" type="pres">
      <dgm:prSet presAssocID="{5E4F3F50-F767-4793-ADEC-28F306D221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F2FADF-A721-4F83-A9C1-F2D541D090C5}" type="pres">
      <dgm:prSet presAssocID="{241B0FF4-D27D-4688-8B40-1F9491D79692}" presName="sibTrans" presStyleCnt="0"/>
      <dgm:spPr/>
    </dgm:pt>
    <dgm:pt modelId="{C83DF553-4EBB-4B81-B886-FB045BE68444}" type="pres">
      <dgm:prSet presAssocID="{21217D45-D630-475C-AAE5-62813508C5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DEE815-3594-4B29-B822-5CCD05A3C727}" type="presOf" srcId="{6FAA46A4-F525-43FA-B6EB-9D7F16307117}" destId="{A8360C9B-FB6B-4D40-B5A0-259A6040B818}" srcOrd="0" destOrd="0" presId="urn:microsoft.com/office/officeart/2005/8/layout/hProcess9"/>
    <dgm:cxn modelId="{C008B6F3-F3D6-4CE4-B48B-BA4D805B830C}" type="presOf" srcId="{21217D45-D630-475C-AAE5-62813508C512}" destId="{C83DF553-4EBB-4B81-B886-FB045BE68444}" srcOrd="0" destOrd="0" presId="urn:microsoft.com/office/officeart/2005/8/layout/hProcess9"/>
    <dgm:cxn modelId="{E4870DCC-F0FF-4CB9-88B8-1A691B994EB8}" srcId="{BE473740-C93A-4BA1-8990-C4C3B14BEB80}" destId="{5E4F3F50-F767-4793-ADEC-28F306D22186}" srcOrd="1" destOrd="0" parTransId="{F5DB8F66-70A6-433A-8FB3-ABD1543EEA42}" sibTransId="{241B0FF4-D27D-4688-8B40-1F9491D79692}"/>
    <dgm:cxn modelId="{13CB66E7-BB80-4F15-BF06-442659F4E7C1}" srcId="{BE473740-C93A-4BA1-8990-C4C3B14BEB80}" destId="{21217D45-D630-475C-AAE5-62813508C512}" srcOrd="2" destOrd="0" parTransId="{AAE41E91-F518-40CF-B60C-1C135FB2B3A4}" sibTransId="{A448AC83-54D2-4023-8D00-AD62D6B918F5}"/>
    <dgm:cxn modelId="{1FD086E7-FA6E-4E42-AD47-3760FD5D4FC8}" type="presOf" srcId="{5E4F3F50-F767-4793-ADEC-28F306D22186}" destId="{15591E2C-3DD3-4B9B-A82D-25D8DAD0FB53}" srcOrd="0" destOrd="0" presId="urn:microsoft.com/office/officeart/2005/8/layout/hProcess9"/>
    <dgm:cxn modelId="{1E1AA3A3-3E91-45BB-AB16-BF50160D7510}" srcId="{BE473740-C93A-4BA1-8990-C4C3B14BEB80}" destId="{6FAA46A4-F525-43FA-B6EB-9D7F16307117}" srcOrd="0" destOrd="0" parTransId="{81F35299-1198-4E63-A2DC-820A94D8478E}" sibTransId="{B65FE1B5-6184-42FC-9416-586D2F02BD96}"/>
    <dgm:cxn modelId="{AC569410-6133-4570-B6B0-E8022DD39331}" type="presOf" srcId="{BE473740-C93A-4BA1-8990-C4C3B14BEB80}" destId="{5C022DD5-84FB-468D-9847-E2AC3F726045}" srcOrd="0" destOrd="0" presId="urn:microsoft.com/office/officeart/2005/8/layout/hProcess9"/>
    <dgm:cxn modelId="{6475557B-C9F5-4FD0-A6B9-733D635DF228}" type="presParOf" srcId="{5C022DD5-84FB-468D-9847-E2AC3F726045}" destId="{3F8D5A4A-38B1-47E2-A4E6-E0BBC5762359}" srcOrd="0" destOrd="0" presId="urn:microsoft.com/office/officeart/2005/8/layout/hProcess9"/>
    <dgm:cxn modelId="{E241DC46-6898-45E5-A647-54414D06DEE3}" type="presParOf" srcId="{5C022DD5-84FB-468D-9847-E2AC3F726045}" destId="{C7EDADE6-6A28-45A4-B45C-F8149122DFAC}" srcOrd="1" destOrd="0" presId="urn:microsoft.com/office/officeart/2005/8/layout/hProcess9"/>
    <dgm:cxn modelId="{A91335FF-4D5F-44AE-B4B6-A396098AB6EA}" type="presParOf" srcId="{C7EDADE6-6A28-45A4-B45C-F8149122DFAC}" destId="{A8360C9B-FB6B-4D40-B5A0-259A6040B818}" srcOrd="0" destOrd="0" presId="urn:microsoft.com/office/officeart/2005/8/layout/hProcess9"/>
    <dgm:cxn modelId="{9F7173B7-6F8E-48F6-99FB-31A22330CC04}" type="presParOf" srcId="{C7EDADE6-6A28-45A4-B45C-F8149122DFAC}" destId="{1DDE25C9-BC69-4C91-B83C-33E84B2809DB}" srcOrd="1" destOrd="0" presId="urn:microsoft.com/office/officeart/2005/8/layout/hProcess9"/>
    <dgm:cxn modelId="{7BA788F0-7039-456D-BA1A-28EC6E56D476}" type="presParOf" srcId="{C7EDADE6-6A28-45A4-B45C-F8149122DFAC}" destId="{15591E2C-3DD3-4B9B-A82D-25D8DAD0FB53}" srcOrd="2" destOrd="0" presId="urn:microsoft.com/office/officeart/2005/8/layout/hProcess9"/>
    <dgm:cxn modelId="{C516689F-9B86-4E20-A324-839B1B325A52}" type="presParOf" srcId="{C7EDADE6-6A28-45A4-B45C-F8149122DFAC}" destId="{B0F2FADF-A721-4F83-A9C1-F2D541D090C5}" srcOrd="3" destOrd="0" presId="urn:microsoft.com/office/officeart/2005/8/layout/hProcess9"/>
    <dgm:cxn modelId="{4B6B26BC-2475-4358-A07B-216132D248CF}" type="presParOf" srcId="{C7EDADE6-6A28-45A4-B45C-F8149122DFAC}" destId="{C83DF553-4EBB-4B81-B886-FB045BE684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F8336-B34B-48D1-878E-CD1F4C0A629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96A25C-9478-4394-BAD2-D2B3AD571D61}">
      <dgm:prSet phldrT="[Tekst]"/>
      <dgm:spPr/>
      <dgm:t>
        <a:bodyPr/>
        <a:lstStyle/>
        <a:p>
          <a:r>
            <a:rPr lang="pl-PL" dirty="0" smtClean="0"/>
            <a:t>Szkoła Podstawowa i Przedszkole w Książkach</a:t>
          </a:r>
          <a:endParaRPr lang="pl-PL" dirty="0"/>
        </a:p>
      </dgm:t>
    </dgm:pt>
    <dgm:pt modelId="{6D5E4789-2621-4D6E-B5D7-08823240990D}" type="parTrans" cxnId="{B1AF9972-8217-4F86-A62B-E18AC50C366C}">
      <dgm:prSet/>
      <dgm:spPr/>
      <dgm:t>
        <a:bodyPr/>
        <a:lstStyle/>
        <a:p>
          <a:endParaRPr lang="pl-PL"/>
        </a:p>
      </dgm:t>
    </dgm:pt>
    <dgm:pt modelId="{EF0A4127-D463-468F-A5F6-58411510D866}" type="sibTrans" cxnId="{B1AF9972-8217-4F86-A62B-E18AC50C366C}">
      <dgm:prSet/>
      <dgm:spPr/>
      <dgm:t>
        <a:bodyPr/>
        <a:lstStyle/>
        <a:p>
          <a:endParaRPr lang="pl-PL"/>
        </a:p>
      </dgm:t>
    </dgm:pt>
    <dgm:pt modelId="{6EE91ACB-1F6A-4A29-AC85-74A1AF364559}">
      <dgm:prSet phldrT="[Tekst]"/>
      <dgm:spPr/>
      <dgm:t>
        <a:bodyPr/>
        <a:lstStyle/>
        <a:p>
          <a:r>
            <a:rPr lang="pl-PL" dirty="0" smtClean="0"/>
            <a:t>Gimnazjum w Książkach</a:t>
          </a:r>
          <a:endParaRPr lang="pl-PL" dirty="0"/>
        </a:p>
      </dgm:t>
    </dgm:pt>
    <dgm:pt modelId="{88EAC4D0-FA9E-4CAC-B5DD-378B1927A26F}" type="parTrans" cxnId="{BC0D7F39-4E87-4978-9015-4E28C2DFF702}">
      <dgm:prSet/>
      <dgm:spPr/>
      <dgm:t>
        <a:bodyPr/>
        <a:lstStyle/>
        <a:p>
          <a:endParaRPr lang="pl-PL"/>
        </a:p>
      </dgm:t>
    </dgm:pt>
    <dgm:pt modelId="{9C2787B5-09BB-4965-8A53-25AEA40BEBCC}" type="sibTrans" cxnId="{BC0D7F39-4E87-4978-9015-4E28C2DFF702}">
      <dgm:prSet/>
      <dgm:spPr/>
      <dgm:t>
        <a:bodyPr/>
        <a:lstStyle/>
        <a:p>
          <a:endParaRPr lang="pl-PL"/>
        </a:p>
      </dgm:t>
    </dgm:pt>
    <dgm:pt modelId="{DC34B6D2-CE8E-470A-9A10-43A9FC6B58C9}">
      <dgm:prSet phldrT="[Tekst]"/>
      <dgm:spPr/>
      <dgm:t>
        <a:bodyPr/>
        <a:lstStyle/>
        <a:p>
          <a:r>
            <a:rPr lang="pl-PL" dirty="0" smtClean="0"/>
            <a:t>Samodzielny Gminny Zakład Opieki zdrowotnej w Książkach</a:t>
          </a:r>
          <a:endParaRPr lang="pl-PL" dirty="0"/>
        </a:p>
      </dgm:t>
    </dgm:pt>
    <dgm:pt modelId="{A9C4F1F6-0575-4601-8F21-1A0D9F59F744}" type="parTrans" cxnId="{F914E179-874E-4141-BFC9-63A02243512F}">
      <dgm:prSet/>
      <dgm:spPr/>
      <dgm:t>
        <a:bodyPr/>
        <a:lstStyle/>
        <a:p>
          <a:endParaRPr lang="pl-PL"/>
        </a:p>
      </dgm:t>
    </dgm:pt>
    <dgm:pt modelId="{FEE577DD-AA86-4243-AB72-5A4FC3D0E7B2}" type="sibTrans" cxnId="{F914E179-874E-4141-BFC9-63A02243512F}">
      <dgm:prSet/>
      <dgm:spPr/>
      <dgm:t>
        <a:bodyPr/>
        <a:lstStyle/>
        <a:p>
          <a:endParaRPr lang="pl-PL"/>
        </a:p>
      </dgm:t>
    </dgm:pt>
    <dgm:pt modelId="{B514A430-3B96-4C25-9CDE-0637E1C6108E}">
      <dgm:prSet phldrT="[Tekst]"/>
      <dgm:spPr/>
      <dgm:t>
        <a:bodyPr/>
        <a:lstStyle/>
        <a:p>
          <a:r>
            <a:rPr lang="pl-PL" dirty="0" smtClean="0"/>
            <a:t>Powiatowe Centrum Pomocy Rodzinie w Wąbrzeźnie</a:t>
          </a:r>
          <a:endParaRPr lang="pl-PL" dirty="0"/>
        </a:p>
      </dgm:t>
    </dgm:pt>
    <dgm:pt modelId="{F083666E-D2A9-4B32-B2AF-9EBB780047FF}" type="parTrans" cxnId="{89DBA897-EC4B-4332-B7EF-E0B74B7AE1A7}">
      <dgm:prSet/>
      <dgm:spPr/>
      <dgm:t>
        <a:bodyPr/>
        <a:lstStyle/>
        <a:p>
          <a:endParaRPr lang="pl-PL"/>
        </a:p>
      </dgm:t>
    </dgm:pt>
    <dgm:pt modelId="{E6AE1F91-BED6-4757-B88C-DBFF74691C95}" type="sibTrans" cxnId="{89DBA897-EC4B-4332-B7EF-E0B74B7AE1A7}">
      <dgm:prSet/>
      <dgm:spPr/>
      <dgm:t>
        <a:bodyPr/>
        <a:lstStyle/>
        <a:p>
          <a:endParaRPr lang="pl-PL"/>
        </a:p>
      </dgm:t>
    </dgm:pt>
    <dgm:pt modelId="{A5D8EAFC-C1F7-42BD-99E9-2BAECFFCEDD3}">
      <dgm:prSet phldrT="[Tekst]"/>
      <dgm:spPr/>
      <dgm:t>
        <a:bodyPr/>
        <a:lstStyle/>
        <a:p>
          <a:r>
            <a:rPr lang="pl-PL" dirty="0" smtClean="0"/>
            <a:t>Kuratorska Służba Sądowa</a:t>
          </a:r>
          <a:endParaRPr lang="pl-PL" dirty="0"/>
        </a:p>
      </dgm:t>
    </dgm:pt>
    <dgm:pt modelId="{839D800E-F398-4C7B-B963-6298C44DF2A2}" type="parTrans" cxnId="{0D242474-FD2D-483F-B066-E8C59B36A271}">
      <dgm:prSet/>
      <dgm:spPr/>
      <dgm:t>
        <a:bodyPr/>
        <a:lstStyle/>
        <a:p>
          <a:endParaRPr lang="pl-PL"/>
        </a:p>
      </dgm:t>
    </dgm:pt>
    <dgm:pt modelId="{EFBF0A1D-8FEA-40BC-882E-6963CD592249}" type="sibTrans" cxnId="{0D242474-FD2D-483F-B066-E8C59B36A271}">
      <dgm:prSet/>
      <dgm:spPr/>
      <dgm:t>
        <a:bodyPr/>
        <a:lstStyle/>
        <a:p>
          <a:endParaRPr lang="pl-PL"/>
        </a:p>
      </dgm:t>
    </dgm:pt>
    <dgm:pt modelId="{0B3186B0-E175-4790-BE26-3C7D399C3A81}">
      <dgm:prSet phldrT="[Tekst]"/>
      <dgm:spPr/>
      <dgm:t>
        <a:bodyPr/>
        <a:lstStyle/>
        <a:p>
          <a:r>
            <a:rPr lang="pl-PL" dirty="0" smtClean="0"/>
            <a:t>Komenda Powiatowa Policji w Wąbrzeźnie</a:t>
          </a:r>
          <a:endParaRPr lang="pl-PL" dirty="0"/>
        </a:p>
      </dgm:t>
    </dgm:pt>
    <dgm:pt modelId="{6CAE9D1E-144C-4077-927F-17340B42A988}" type="parTrans" cxnId="{259E93DB-1CEC-4206-A15A-A1EFD7520DE1}">
      <dgm:prSet/>
      <dgm:spPr/>
      <dgm:t>
        <a:bodyPr/>
        <a:lstStyle/>
        <a:p>
          <a:endParaRPr lang="pl-PL"/>
        </a:p>
      </dgm:t>
    </dgm:pt>
    <dgm:pt modelId="{5D868BE1-807C-4CED-BBC6-CBBFB2255757}" type="sibTrans" cxnId="{259E93DB-1CEC-4206-A15A-A1EFD7520DE1}">
      <dgm:prSet/>
      <dgm:spPr/>
      <dgm:t>
        <a:bodyPr/>
        <a:lstStyle/>
        <a:p>
          <a:endParaRPr lang="pl-PL"/>
        </a:p>
      </dgm:t>
    </dgm:pt>
    <dgm:pt modelId="{4052B307-D1C4-437F-B3A8-DF090AF3185A}">
      <dgm:prSet phldrT="[Tekst]"/>
      <dgm:spPr/>
      <dgm:t>
        <a:bodyPr/>
        <a:lstStyle/>
        <a:p>
          <a:r>
            <a:rPr lang="pl-PL" dirty="0" smtClean="0"/>
            <a:t>Poradnia </a:t>
          </a:r>
          <a:r>
            <a:rPr lang="pl-PL" dirty="0" err="1" smtClean="0"/>
            <a:t>Psychologiczno</a:t>
          </a:r>
          <a:r>
            <a:rPr lang="pl-PL" dirty="0" smtClean="0"/>
            <a:t> – Pedagogiczna w Wąbrzeźnie</a:t>
          </a:r>
          <a:endParaRPr lang="pl-PL" dirty="0"/>
        </a:p>
      </dgm:t>
    </dgm:pt>
    <dgm:pt modelId="{97961E47-56A7-4297-A7F6-9E5E387F35ED}" type="parTrans" cxnId="{542309DB-D5D4-4A63-B91A-A4162D90D7E7}">
      <dgm:prSet/>
      <dgm:spPr/>
      <dgm:t>
        <a:bodyPr/>
        <a:lstStyle/>
        <a:p>
          <a:endParaRPr lang="pl-PL"/>
        </a:p>
      </dgm:t>
    </dgm:pt>
    <dgm:pt modelId="{4CCA0C03-573A-48B0-AA9C-311DC09391C5}" type="sibTrans" cxnId="{542309DB-D5D4-4A63-B91A-A4162D90D7E7}">
      <dgm:prSet/>
      <dgm:spPr/>
      <dgm:t>
        <a:bodyPr/>
        <a:lstStyle/>
        <a:p>
          <a:endParaRPr lang="pl-PL"/>
        </a:p>
      </dgm:t>
    </dgm:pt>
    <dgm:pt modelId="{8DA326D4-0BBE-45F7-9EB9-E453045205A8}">
      <dgm:prSet phldrT="[Tekst]"/>
      <dgm:spPr/>
      <dgm:t>
        <a:bodyPr/>
        <a:lstStyle/>
        <a:p>
          <a:r>
            <a:rPr lang="pl-PL" dirty="0" smtClean="0"/>
            <a:t>Gminny Ośrodek Pomocy Społecznej w Książkach</a:t>
          </a:r>
          <a:endParaRPr lang="pl-PL" dirty="0"/>
        </a:p>
      </dgm:t>
    </dgm:pt>
    <dgm:pt modelId="{3D19D914-102C-4D05-A672-DC99C9D5BCB6}" type="parTrans" cxnId="{7FA6B9A3-666B-4650-832E-FBDDEB14F823}">
      <dgm:prSet/>
      <dgm:spPr/>
      <dgm:t>
        <a:bodyPr/>
        <a:lstStyle/>
        <a:p>
          <a:endParaRPr lang="pl-PL"/>
        </a:p>
      </dgm:t>
    </dgm:pt>
    <dgm:pt modelId="{8D5B70E6-0BDF-4E34-8B8E-C28801CB73D6}" type="sibTrans" cxnId="{7FA6B9A3-666B-4650-832E-FBDDEB14F823}">
      <dgm:prSet/>
      <dgm:spPr/>
      <dgm:t>
        <a:bodyPr/>
        <a:lstStyle/>
        <a:p>
          <a:endParaRPr lang="pl-PL"/>
        </a:p>
      </dgm:t>
    </dgm:pt>
    <dgm:pt modelId="{7CBB49C6-3470-4A0E-8A9B-1E81EC5BC14B}" type="pres">
      <dgm:prSet presAssocID="{C1EF8336-B34B-48D1-878E-CD1F4C0A62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749914-2DBD-492B-B53D-D5285858BDA0}" type="pres">
      <dgm:prSet presAssocID="{C896A25C-9478-4394-BAD2-D2B3AD571D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3A4EE-EF28-4643-BB4B-D1AC65D1451E}" type="pres">
      <dgm:prSet presAssocID="{C896A25C-9478-4394-BAD2-D2B3AD571D61}" presName="spNode" presStyleCnt="0"/>
      <dgm:spPr/>
    </dgm:pt>
    <dgm:pt modelId="{978FF7A1-9D54-4D80-8920-1922D090F922}" type="pres">
      <dgm:prSet presAssocID="{EF0A4127-D463-468F-A5F6-58411510D866}" presName="sibTrans" presStyleLbl="sibTrans1D1" presStyleIdx="0" presStyleCnt="8"/>
      <dgm:spPr/>
      <dgm:t>
        <a:bodyPr/>
        <a:lstStyle/>
        <a:p>
          <a:endParaRPr lang="pl-PL"/>
        </a:p>
      </dgm:t>
    </dgm:pt>
    <dgm:pt modelId="{8B506D17-E444-4BCF-9652-03B8DEFD778C}" type="pres">
      <dgm:prSet presAssocID="{6EE91ACB-1F6A-4A29-AC85-74A1AF36455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09650-7BB9-499D-9317-745DF3F85D1B}" type="pres">
      <dgm:prSet presAssocID="{6EE91ACB-1F6A-4A29-AC85-74A1AF364559}" presName="spNode" presStyleCnt="0"/>
      <dgm:spPr/>
    </dgm:pt>
    <dgm:pt modelId="{0C670DC1-300A-438E-A7CC-4CB1AAE5AECC}" type="pres">
      <dgm:prSet presAssocID="{9C2787B5-09BB-4965-8A53-25AEA40BEBCC}" presName="sibTrans" presStyleLbl="sibTrans1D1" presStyleIdx="1" presStyleCnt="8"/>
      <dgm:spPr/>
      <dgm:t>
        <a:bodyPr/>
        <a:lstStyle/>
        <a:p>
          <a:endParaRPr lang="pl-PL"/>
        </a:p>
      </dgm:t>
    </dgm:pt>
    <dgm:pt modelId="{E19054B3-FB15-48EE-8B62-3C30ECD3A5BF}" type="pres">
      <dgm:prSet presAssocID="{DC34B6D2-CE8E-470A-9A10-43A9FC6B58C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ED4BA-1569-424A-9EED-7C42CF78A315}" type="pres">
      <dgm:prSet presAssocID="{DC34B6D2-CE8E-470A-9A10-43A9FC6B58C9}" presName="spNode" presStyleCnt="0"/>
      <dgm:spPr/>
    </dgm:pt>
    <dgm:pt modelId="{7FA50C55-3B40-4ADF-9ACD-37767A4C9BB7}" type="pres">
      <dgm:prSet presAssocID="{FEE577DD-AA86-4243-AB72-5A4FC3D0E7B2}" presName="sibTrans" presStyleLbl="sibTrans1D1" presStyleIdx="2" presStyleCnt="8"/>
      <dgm:spPr/>
      <dgm:t>
        <a:bodyPr/>
        <a:lstStyle/>
        <a:p>
          <a:endParaRPr lang="pl-PL"/>
        </a:p>
      </dgm:t>
    </dgm:pt>
    <dgm:pt modelId="{7D9E68F6-9AF6-4859-AD87-E7CFB2CD7DC3}" type="pres">
      <dgm:prSet presAssocID="{B514A430-3B96-4C25-9CDE-0637E1C6108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DF3E77-7273-42D4-86B7-6AA3A1FF36B2}" type="pres">
      <dgm:prSet presAssocID="{B514A430-3B96-4C25-9CDE-0637E1C6108E}" presName="spNode" presStyleCnt="0"/>
      <dgm:spPr/>
    </dgm:pt>
    <dgm:pt modelId="{D45DCD8D-DB21-452B-A5AD-04CD7BA37DBE}" type="pres">
      <dgm:prSet presAssocID="{E6AE1F91-BED6-4757-B88C-DBFF74691C95}" presName="sibTrans" presStyleLbl="sibTrans1D1" presStyleIdx="3" presStyleCnt="8"/>
      <dgm:spPr/>
      <dgm:t>
        <a:bodyPr/>
        <a:lstStyle/>
        <a:p>
          <a:endParaRPr lang="pl-PL"/>
        </a:p>
      </dgm:t>
    </dgm:pt>
    <dgm:pt modelId="{6C8EB1EC-B115-49EC-B120-5E4E414D58E5}" type="pres">
      <dgm:prSet presAssocID="{A5D8EAFC-C1F7-42BD-99E9-2BAECFFCEDD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CFDF0C-7A35-4B83-85FC-354A38C19B27}" type="pres">
      <dgm:prSet presAssocID="{A5D8EAFC-C1F7-42BD-99E9-2BAECFFCEDD3}" presName="spNode" presStyleCnt="0"/>
      <dgm:spPr/>
    </dgm:pt>
    <dgm:pt modelId="{DC105104-C7F0-41BC-8B25-C19967E116DF}" type="pres">
      <dgm:prSet presAssocID="{EFBF0A1D-8FEA-40BC-882E-6963CD592249}" presName="sibTrans" presStyleLbl="sibTrans1D1" presStyleIdx="4" presStyleCnt="8"/>
      <dgm:spPr/>
      <dgm:t>
        <a:bodyPr/>
        <a:lstStyle/>
        <a:p>
          <a:endParaRPr lang="pl-PL"/>
        </a:p>
      </dgm:t>
    </dgm:pt>
    <dgm:pt modelId="{A574E965-FEFD-46BB-B673-9C387FB408C3}" type="pres">
      <dgm:prSet presAssocID="{0B3186B0-E175-4790-BE26-3C7D399C3A8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74C6E8-F079-4D4E-8B2D-4CB04C2E8992}" type="pres">
      <dgm:prSet presAssocID="{0B3186B0-E175-4790-BE26-3C7D399C3A81}" presName="spNode" presStyleCnt="0"/>
      <dgm:spPr/>
    </dgm:pt>
    <dgm:pt modelId="{3806A01F-19E0-4E03-B986-82ACB60D416C}" type="pres">
      <dgm:prSet presAssocID="{5D868BE1-807C-4CED-BBC6-CBBFB2255757}" presName="sibTrans" presStyleLbl="sibTrans1D1" presStyleIdx="5" presStyleCnt="8"/>
      <dgm:spPr/>
      <dgm:t>
        <a:bodyPr/>
        <a:lstStyle/>
        <a:p>
          <a:endParaRPr lang="pl-PL"/>
        </a:p>
      </dgm:t>
    </dgm:pt>
    <dgm:pt modelId="{6992E3D7-8D5D-4E16-B39D-FBE5DC9FDA45}" type="pres">
      <dgm:prSet presAssocID="{4052B307-D1C4-437F-B3A8-DF090AF3185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F7B4EA-141E-457B-9CE9-0793F0D3BED8}" type="pres">
      <dgm:prSet presAssocID="{4052B307-D1C4-437F-B3A8-DF090AF3185A}" presName="spNode" presStyleCnt="0"/>
      <dgm:spPr/>
    </dgm:pt>
    <dgm:pt modelId="{89CA3B6D-D2F6-4947-BDF6-D6B7C87B8959}" type="pres">
      <dgm:prSet presAssocID="{4CCA0C03-573A-48B0-AA9C-311DC09391C5}" presName="sibTrans" presStyleLbl="sibTrans1D1" presStyleIdx="6" presStyleCnt="8"/>
      <dgm:spPr/>
      <dgm:t>
        <a:bodyPr/>
        <a:lstStyle/>
        <a:p>
          <a:endParaRPr lang="pl-PL"/>
        </a:p>
      </dgm:t>
    </dgm:pt>
    <dgm:pt modelId="{CA65FFE6-F35F-448F-8762-734CBC8F1381}" type="pres">
      <dgm:prSet presAssocID="{8DA326D4-0BBE-45F7-9EB9-E453045205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2E9720-DEAE-4E6D-A9BB-CEDDBE3B54B4}" type="pres">
      <dgm:prSet presAssocID="{8DA326D4-0BBE-45F7-9EB9-E453045205A8}" presName="spNode" presStyleCnt="0"/>
      <dgm:spPr/>
    </dgm:pt>
    <dgm:pt modelId="{74AED491-BB14-4F84-9694-1339A0A030CF}" type="pres">
      <dgm:prSet presAssocID="{8D5B70E6-0BDF-4E34-8B8E-C28801CB73D6}" presName="sibTrans" presStyleLbl="sibTrans1D1" presStyleIdx="7" presStyleCnt="8"/>
      <dgm:spPr/>
      <dgm:t>
        <a:bodyPr/>
        <a:lstStyle/>
        <a:p>
          <a:endParaRPr lang="pl-PL"/>
        </a:p>
      </dgm:t>
    </dgm:pt>
  </dgm:ptLst>
  <dgm:cxnLst>
    <dgm:cxn modelId="{362E256D-1A20-477A-8CA6-C62376D5B5F6}" type="presOf" srcId="{EF0A4127-D463-468F-A5F6-58411510D866}" destId="{978FF7A1-9D54-4D80-8920-1922D090F922}" srcOrd="0" destOrd="0" presId="urn:microsoft.com/office/officeart/2005/8/layout/cycle6"/>
    <dgm:cxn modelId="{259E93DB-1CEC-4206-A15A-A1EFD7520DE1}" srcId="{C1EF8336-B34B-48D1-878E-CD1F4C0A629F}" destId="{0B3186B0-E175-4790-BE26-3C7D399C3A81}" srcOrd="5" destOrd="0" parTransId="{6CAE9D1E-144C-4077-927F-17340B42A988}" sibTransId="{5D868BE1-807C-4CED-BBC6-CBBFB2255757}"/>
    <dgm:cxn modelId="{FE4EA5A3-C25B-4133-91CA-65AC26FF26B6}" type="presOf" srcId="{4CCA0C03-573A-48B0-AA9C-311DC09391C5}" destId="{89CA3B6D-D2F6-4947-BDF6-D6B7C87B8959}" srcOrd="0" destOrd="0" presId="urn:microsoft.com/office/officeart/2005/8/layout/cycle6"/>
    <dgm:cxn modelId="{89DBA897-EC4B-4332-B7EF-E0B74B7AE1A7}" srcId="{C1EF8336-B34B-48D1-878E-CD1F4C0A629F}" destId="{B514A430-3B96-4C25-9CDE-0637E1C6108E}" srcOrd="3" destOrd="0" parTransId="{F083666E-D2A9-4B32-B2AF-9EBB780047FF}" sibTransId="{E6AE1F91-BED6-4757-B88C-DBFF74691C95}"/>
    <dgm:cxn modelId="{7FA6B9A3-666B-4650-832E-FBDDEB14F823}" srcId="{C1EF8336-B34B-48D1-878E-CD1F4C0A629F}" destId="{8DA326D4-0BBE-45F7-9EB9-E453045205A8}" srcOrd="7" destOrd="0" parTransId="{3D19D914-102C-4D05-A672-DC99C9D5BCB6}" sibTransId="{8D5B70E6-0BDF-4E34-8B8E-C28801CB73D6}"/>
    <dgm:cxn modelId="{0367EA70-20CC-4CE0-A5E8-34E2565F0FF0}" type="presOf" srcId="{0B3186B0-E175-4790-BE26-3C7D399C3A81}" destId="{A574E965-FEFD-46BB-B673-9C387FB408C3}" srcOrd="0" destOrd="0" presId="urn:microsoft.com/office/officeart/2005/8/layout/cycle6"/>
    <dgm:cxn modelId="{A95A4D2F-4893-4970-BD5C-4AEEFE615429}" type="presOf" srcId="{B514A430-3B96-4C25-9CDE-0637E1C6108E}" destId="{7D9E68F6-9AF6-4859-AD87-E7CFB2CD7DC3}" srcOrd="0" destOrd="0" presId="urn:microsoft.com/office/officeart/2005/8/layout/cycle6"/>
    <dgm:cxn modelId="{12337E49-10A2-41BE-A06D-4F5FDD731D61}" type="presOf" srcId="{FEE577DD-AA86-4243-AB72-5A4FC3D0E7B2}" destId="{7FA50C55-3B40-4ADF-9ACD-37767A4C9BB7}" srcOrd="0" destOrd="0" presId="urn:microsoft.com/office/officeart/2005/8/layout/cycle6"/>
    <dgm:cxn modelId="{F914E179-874E-4141-BFC9-63A02243512F}" srcId="{C1EF8336-B34B-48D1-878E-CD1F4C0A629F}" destId="{DC34B6D2-CE8E-470A-9A10-43A9FC6B58C9}" srcOrd="2" destOrd="0" parTransId="{A9C4F1F6-0575-4601-8F21-1A0D9F59F744}" sibTransId="{FEE577DD-AA86-4243-AB72-5A4FC3D0E7B2}"/>
    <dgm:cxn modelId="{4C206C63-9079-4AEF-9FAC-9BE417E46283}" type="presOf" srcId="{EFBF0A1D-8FEA-40BC-882E-6963CD592249}" destId="{DC105104-C7F0-41BC-8B25-C19967E116DF}" srcOrd="0" destOrd="0" presId="urn:microsoft.com/office/officeart/2005/8/layout/cycle6"/>
    <dgm:cxn modelId="{07CE0846-C6A0-4E27-AD8A-0CE923F210DB}" type="presOf" srcId="{A5D8EAFC-C1F7-42BD-99E9-2BAECFFCEDD3}" destId="{6C8EB1EC-B115-49EC-B120-5E4E414D58E5}" srcOrd="0" destOrd="0" presId="urn:microsoft.com/office/officeart/2005/8/layout/cycle6"/>
    <dgm:cxn modelId="{B1AF9972-8217-4F86-A62B-E18AC50C366C}" srcId="{C1EF8336-B34B-48D1-878E-CD1F4C0A629F}" destId="{C896A25C-9478-4394-BAD2-D2B3AD571D61}" srcOrd="0" destOrd="0" parTransId="{6D5E4789-2621-4D6E-B5D7-08823240990D}" sibTransId="{EF0A4127-D463-468F-A5F6-58411510D866}"/>
    <dgm:cxn modelId="{7071991B-BA5F-4062-8073-B5387B3EF904}" type="presOf" srcId="{4052B307-D1C4-437F-B3A8-DF090AF3185A}" destId="{6992E3D7-8D5D-4E16-B39D-FBE5DC9FDA45}" srcOrd="0" destOrd="0" presId="urn:microsoft.com/office/officeart/2005/8/layout/cycle6"/>
    <dgm:cxn modelId="{A348DCCD-0BBC-43CC-97D1-60929D7E6B77}" type="presOf" srcId="{8DA326D4-0BBE-45F7-9EB9-E453045205A8}" destId="{CA65FFE6-F35F-448F-8762-734CBC8F1381}" srcOrd="0" destOrd="0" presId="urn:microsoft.com/office/officeart/2005/8/layout/cycle6"/>
    <dgm:cxn modelId="{E9AF021F-18AE-4B42-BD33-8B42B39CDAA6}" type="presOf" srcId="{C1EF8336-B34B-48D1-878E-CD1F4C0A629F}" destId="{7CBB49C6-3470-4A0E-8A9B-1E81EC5BC14B}" srcOrd="0" destOrd="0" presId="urn:microsoft.com/office/officeart/2005/8/layout/cycle6"/>
    <dgm:cxn modelId="{BFDEF52A-E5F8-4580-A87D-5A35E54FFDFB}" type="presOf" srcId="{5D868BE1-807C-4CED-BBC6-CBBFB2255757}" destId="{3806A01F-19E0-4E03-B986-82ACB60D416C}" srcOrd="0" destOrd="0" presId="urn:microsoft.com/office/officeart/2005/8/layout/cycle6"/>
    <dgm:cxn modelId="{F04997CF-13C1-4A91-983B-314299BAC1A1}" type="presOf" srcId="{C896A25C-9478-4394-BAD2-D2B3AD571D61}" destId="{FC749914-2DBD-492B-B53D-D5285858BDA0}" srcOrd="0" destOrd="0" presId="urn:microsoft.com/office/officeart/2005/8/layout/cycle6"/>
    <dgm:cxn modelId="{1C5EA7B4-CC1F-4D1D-9ADF-7CDBCF12828C}" type="presOf" srcId="{E6AE1F91-BED6-4757-B88C-DBFF74691C95}" destId="{D45DCD8D-DB21-452B-A5AD-04CD7BA37DBE}" srcOrd="0" destOrd="0" presId="urn:microsoft.com/office/officeart/2005/8/layout/cycle6"/>
    <dgm:cxn modelId="{94B9664A-B677-461B-B396-1B85972F2DA5}" type="presOf" srcId="{DC34B6D2-CE8E-470A-9A10-43A9FC6B58C9}" destId="{E19054B3-FB15-48EE-8B62-3C30ECD3A5BF}" srcOrd="0" destOrd="0" presId="urn:microsoft.com/office/officeart/2005/8/layout/cycle6"/>
    <dgm:cxn modelId="{0D242474-FD2D-483F-B066-E8C59B36A271}" srcId="{C1EF8336-B34B-48D1-878E-CD1F4C0A629F}" destId="{A5D8EAFC-C1F7-42BD-99E9-2BAECFFCEDD3}" srcOrd="4" destOrd="0" parTransId="{839D800E-F398-4C7B-B963-6298C44DF2A2}" sibTransId="{EFBF0A1D-8FEA-40BC-882E-6963CD592249}"/>
    <dgm:cxn modelId="{542309DB-D5D4-4A63-B91A-A4162D90D7E7}" srcId="{C1EF8336-B34B-48D1-878E-CD1F4C0A629F}" destId="{4052B307-D1C4-437F-B3A8-DF090AF3185A}" srcOrd="6" destOrd="0" parTransId="{97961E47-56A7-4297-A7F6-9E5E387F35ED}" sibTransId="{4CCA0C03-573A-48B0-AA9C-311DC09391C5}"/>
    <dgm:cxn modelId="{BC0D7F39-4E87-4978-9015-4E28C2DFF702}" srcId="{C1EF8336-B34B-48D1-878E-CD1F4C0A629F}" destId="{6EE91ACB-1F6A-4A29-AC85-74A1AF364559}" srcOrd="1" destOrd="0" parTransId="{88EAC4D0-FA9E-4CAC-B5DD-378B1927A26F}" sibTransId="{9C2787B5-09BB-4965-8A53-25AEA40BEBCC}"/>
    <dgm:cxn modelId="{5B2FA267-DFE6-432D-A9A1-EBECC8B93B10}" type="presOf" srcId="{9C2787B5-09BB-4965-8A53-25AEA40BEBCC}" destId="{0C670DC1-300A-438E-A7CC-4CB1AAE5AECC}" srcOrd="0" destOrd="0" presId="urn:microsoft.com/office/officeart/2005/8/layout/cycle6"/>
    <dgm:cxn modelId="{10E8ADA1-556A-4312-930E-E30C3681E000}" type="presOf" srcId="{6EE91ACB-1F6A-4A29-AC85-74A1AF364559}" destId="{8B506D17-E444-4BCF-9652-03B8DEFD778C}" srcOrd="0" destOrd="0" presId="urn:microsoft.com/office/officeart/2005/8/layout/cycle6"/>
    <dgm:cxn modelId="{E93D4E3A-A85D-4CDF-8EE1-DD38F9506888}" type="presOf" srcId="{8D5B70E6-0BDF-4E34-8B8E-C28801CB73D6}" destId="{74AED491-BB14-4F84-9694-1339A0A030CF}" srcOrd="0" destOrd="0" presId="urn:microsoft.com/office/officeart/2005/8/layout/cycle6"/>
    <dgm:cxn modelId="{8309FD5B-EBA6-49CC-8F7B-B7BCFDD32213}" type="presParOf" srcId="{7CBB49C6-3470-4A0E-8A9B-1E81EC5BC14B}" destId="{FC749914-2DBD-492B-B53D-D5285858BDA0}" srcOrd="0" destOrd="0" presId="urn:microsoft.com/office/officeart/2005/8/layout/cycle6"/>
    <dgm:cxn modelId="{5798CDD1-30D8-4BA9-8402-EE56A92B29BE}" type="presParOf" srcId="{7CBB49C6-3470-4A0E-8A9B-1E81EC5BC14B}" destId="{1363A4EE-EF28-4643-BB4B-D1AC65D1451E}" srcOrd="1" destOrd="0" presId="urn:microsoft.com/office/officeart/2005/8/layout/cycle6"/>
    <dgm:cxn modelId="{5F3613F9-4066-47C8-A924-C9DA7E549E1A}" type="presParOf" srcId="{7CBB49C6-3470-4A0E-8A9B-1E81EC5BC14B}" destId="{978FF7A1-9D54-4D80-8920-1922D090F922}" srcOrd="2" destOrd="0" presId="urn:microsoft.com/office/officeart/2005/8/layout/cycle6"/>
    <dgm:cxn modelId="{6179E13A-B149-4EE1-A125-B8BA61CC8DAF}" type="presParOf" srcId="{7CBB49C6-3470-4A0E-8A9B-1E81EC5BC14B}" destId="{8B506D17-E444-4BCF-9652-03B8DEFD778C}" srcOrd="3" destOrd="0" presId="urn:microsoft.com/office/officeart/2005/8/layout/cycle6"/>
    <dgm:cxn modelId="{45A1249E-E031-4F70-ADE1-18CBF1E04DBB}" type="presParOf" srcId="{7CBB49C6-3470-4A0E-8A9B-1E81EC5BC14B}" destId="{12409650-7BB9-499D-9317-745DF3F85D1B}" srcOrd="4" destOrd="0" presId="urn:microsoft.com/office/officeart/2005/8/layout/cycle6"/>
    <dgm:cxn modelId="{DEEB133C-9644-4AE3-9E59-80944A0B2986}" type="presParOf" srcId="{7CBB49C6-3470-4A0E-8A9B-1E81EC5BC14B}" destId="{0C670DC1-300A-438E-A7CC-4CB1AAE5AECC}" srcOrd="5" destOrd="0" presId="urn:microsoft.com/office/officeart/2005/8/layout/cycle6"/>
    <dgm:cxn modelId="{B8BE2B7B-BDDC-4451-8543-FC6C1B7CA223}" type="presParOf" srcId="{7CBB49C6-3470-4A0E-8A9B-1E81EC5BC14B}" destId="{E19054B3-FB15-48EE-8B62-3C30ECD3A5BF}" srcOrd="6" destOrd="0" presId="urn:microsoft.com/office/officeart/2005/8/layout/cycle6"/>
    <dgm:cxn modelId="{77E14991-2B44-4E36-B120-43815963AEC1}" type="presParOf" srcId="{7CBB49C6-3470-4A0E-8A9B-1E81EC5BC14B}" destId="{F28ED4BA-1569-424A-9EED-7C42CF78A315}" srcOrd="7" destOrd="0" presId="urn:microsoft.com/office/officeart/2005/8/layout/cycle6"/>
    <dgm:cxn modelId="{9016A7F3-634A-4CE4-8B82-A5CCEA61E89A}" type="presParOf" srcId="{7CBB49C6-3470-4A0E-8A9B-1E81EC5BC14B}" destId="{7FA50C55-3B40-4ADF-9ACD-37767A4C9BB7}" srcOrd="8" destOrd="0" presId="urn:microsoft.com/office/officeart/2005/8/layout/cycle6"/>
    <dgm:cxn modelId="{23838289-5581-4313-9496-83EDE736C2C4}" type="presParOf" srcId="{7CBB49C6-3470-4A0E-8A9B-1E81EC5BC14B}" destId="{7D9E68F6-9AF6-4859-AD87-E7CFB2CD7DC3}" srcOrd="9" destOrd="0" presId="urn:microsoft.com/office/officeart/2005/8/layout/cycle6"/>
    <dgm:cxn modelId="{6F7BF297-CB35-4EC2-A95B-0C048A57E937}" type="presParOf" srcId="{7CBB49C6-3470-4A0E-8A9B-1E81EC5BC14B}" destId="{67DF3E77-7273-42D4-86B7-6AA3A1FF36B2}" srcOrd="10" destOrd="0" presId="urn:microsoft.com/office/officeart/2005/8/layout/cycle6"/>
    <dgm:cxn modelId="{BC4E0FFD-F93C-42EE-8461-06F552CC674B}" type="presParOf" srcId="{7CBB49C6-3470-4A0E-8A9B-1E81EC5BC14B}" destId="{D45DCD8D-DB21-452B-A5AD-04CD7BA37DBE}" srcOrd="11" destOrd="0" presId="urn:microsoft.com/office/officeart/2005/8/layout/cycle6"/>
    <dgm:cxn modelId="{DCA00F00-ADDF-4D83-854A-F4535550033B}" type="presParOf" srcId="{7CBB49C6-3470-4A0E-8A9B-1E81EC5BC14B}" destId="{6C8EB1EC-B115-49EC-B120-5E4E414D58E5}" srcOrd="12" destOrd="0" presId="urn:microsoft.com/office/officeart/2005/8/layout/cycle6"/>
    <dgm:cxn modelId="{40088A15-FEB5-43F2-9009-C4639DC3F24E}" type="presParOf" srcId="{7CBB49C6-3470-4A0E-8A9B-1E81EC5BC14B}" destId="{49CFDF0C-7A35-4B83-85FC-354A38C19B27}" srcOrd="13" destOrd="0" presId="urn:microsoft.com/office/officeart/2005/8/layout/cycle6"/>
    <dgm:cxn modelId="{ED3B565F-0A64-4349-8FC5-A9835DAC8DC4}" type="presParOf" srcId="{7CBB49C6-3470-4A0E-8A9B-1E81EC5BC14B}" destId="{DC105104-C7F0-41BC-8B25-C19967E116DF}" srcOrd="14" destOrd="0" presId="urn:microsoft.com/office/officeart/2005/8/layout/cycle6"/>
    <dgm:cxn modelId="{86446262-5856-4A8B-9048-9A94D4C3E857}" type="presParOf" srcId="{7CBB49C6-3470-4A0E-8A9B-1E81EC5BC14B}" destId="{A574E965-FEFD-46BB-B673-9C387FB408C3}" srcOrd="15" destOrd="0" presId="urn:microsoft.com/office/officeart/2005/8/layout/cycle6"/>
    <dgm:cxn modelId="{B28BC0DA-023A-46C3-9A8B-3A10C1657963}" type="presParOf" srcId="{7CBB49C6-3470-4A0E-8A9B-1E81EC5BC14B}" destId="{3274C6E8-F079-4D4E-8B2D-4CB04C2E8992}" srcOrd="16" destOrd="0" presId="urn:microsoft.com/office/officeart/2005/8/layout/cycle6"/>
    <dgm:cxn modelId="{8876A4B1-C26D-44E9-A1EA-DE109E1CEFCA}" type="presParOf" srcId="{7CBB49C6-3470-4A0E-8A9B-1E81EC5BC14B}" destId="{3806A01F-19E0-4E03-B986-82ACB60D416C}" srcOrd="17" destOrd="0" presId="urn:microsoft.com/office/officeart/2005/8/layout/cycle6"/>
    <dgm:cxn modelId="{D45D5D2B-2A61-4E8D-A568-0C839515C8AA}" type="presParOf" srcId="{7CBB49C6-3470-4A0E-8A9B-1E81EC5BC14B}" destId="{6992E3D7-8D5D-4E16-B39D-FBE5DC9FDA45}" srcOrd="18" destOrd="0" presId="urn:microsoft.com/office/officeart/2005/8/layout/cycle6"/>
    <dgm:cxn modelId="{C0CBDFC9-783A-407A-8527-550E7481CC05}" type="presParOf" srcId="{7CBB49C6-3470-4A0E-8A9B-1E81EC5BC14B}" destId="{B6F7B4EA-141E-457B-9CE9-0793F0D3BED8}" srcOrd="19" destOrd="0" presId="urn:microsoft.com/office/officeart/2005/8/layout/cycle6"/>
    <dgm:cxn modelId="{89AAFB93-81D1-4932-A254-092A48F2552F}" type="presParOf" srcId="{7CBB49C6-3470-4A0E-8A9B-1E81EC5BC14B}" destId="{89CA3B6D-D2F6-4947-BDF6-D6B7C87B8959}" srcOrd="20" destOrd="0" presId="urn:microsoft.com/office/officeart/2005/8/layout/cycle6"/>
    <dgm:cxn modelId="{8FD342C2-8442-4028-95C1-D568A0EB7378}" type="presParOf" srcId="{7CBB49C6-3470-4A0E-8A9B-1E81EC5BC14B}" destId="{CA65FFE6-F35F-448F-8762-734CBC8F1381}" srcOrd="21" destOrd="0" presId="urn:microsoft.com/office/officeart/2005/8/layout/cycle6"/>
    <dgm:cxn modelId="{6AF45C10-BDAE-4CDD-A939-44BA0E676DD6}" type="presParOf" srcId="{7CBB49C6-3470-4A0E-8A9B-1E81EC5BC14B}" destId="{0A2E9720-DEAE-4E6D-A9BB-CEDDBE3B54B4}" srcOrd="22" destOrd="0" presId="urn:microsoft.com/office/officeart/2005/8/layout/cycle6"/>
    <dgm:cxn modelId="{EACE4CE7-AF20-4C1E-BBD3-4962B3EA7DC2}" type="presParOf" srcId="{7CBB49C6-3470-4A0E-8A9B-1E81EC5BC14B}" destId="{74AED491-BB14-4F84-9694-1339A0A030CF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69222-5CF1-4603-8C8E-57ECBA78D1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029405-BB4C-4DEA-B4B7-5390355422B9}">
      <dgm:prSet phldrT="[Tekst]" custT="1"/>
      <dgm:spPr/>
      <dgm:t>
        <a:bodyPr/>
        <a:lstStyle/>
        <a:p>
          <a:r>
            <a:rPr lang="pl-PL" sz="1000" dirty="0" smtClean="0"/>
            <a:t>Pracownicy socjalni</a:t>
          </a:r>
          <a:endParaRPr lang="pl-PL" sz="1000" dirty="0"/>
        </a:p>
      </dgm:t>
    </dgm:pt>
    <dgm:pt modelId="{4CE94FCA-C855-47EE-A80D-F9C5C0F1930C}" type="parTrans" cxnId="{7D33BC68-3365-4B07-9798-0C49B918D809}">
      <dgm:prSet/>
      <dgm:spPr/>
      <dgm:t>
        <a:bodyPr/>
        <a:lstStyle/>
        <a:p>
          <a:endParaRPr lang="pl-PL" sz="1000"/>
        </a:p>
      </dgm:t>
    </dgm:pt>
    <dgm:pt modelId="{BC530F24-50B4-42C5-ACD8-8FF997CF9534}" type="sibTrans" cxnId="{7D33BC68-3365-4B07-9798-0C49B918D809}">
      <dgm:prSet custT="1"/>
      <dgm:spPr/>
      <dgm:t>
        <a:bodyPr/>
        <a:lstStyle/>
        <a:p>
          <a:endParaRPr lang="pl-PL" sz="1000"/>
        </a:p>
      </dgm:t>
    </dgm:pt>
    <dgm:pt modelId="{E868CA70-45B2-4CA5-A42B-B37FBEB7ADB2}">
      <dgm:prSet phldrT="[Tekst]" custT="1"/>
      <dgm:spPr/>
      <dgm:t>
        <a:bodyPr/>
        <a:lstStyle/>
        <a:p>
          <a:r>
            <a:rPr lang="pl-PL" sz="1000" dirty="0" smtClean="0"/>
            <a:t>Dzielnicowy</a:t>
          </a:r>
          <a:endParaRPr lang="pl-PL" sz="1000" dirty="0"/>
        </a:p>
      </dgm:t>
    </dgm:pt>
    <dgm:pt modelId="{CBBAB6BF-F7EF-41D9-A22A-EAE7C06CDD95}" type="parTrans" cxnId="{55958649-BC01-4779-AA0E-487EA23D41E3}">
      <dgm:prSet/>
      <dgm:spPr/>
      <dgm:t>
        <a:bodyPr/>
        <a:lstStyle/>
        <a:p>
          <a:endParaRPr lang="pl-PL" sz="1000"/>
        </a:p>
      </dgm:t>
    </dgm:pt>
    <dgm:pt modelId="{2260123E-A022-4B5C-9A4E-E90E87C0B07C}" type="sibTrans" cxnId="{55958649-BC01-4779-AA0E-487EA23D41E3}">
      <dgm:prSet custT="1"/>
      <dgm:spPr/>
      <dgm:t>
        <a:bodyPr/>
        <a:lstStyle/>
        <a:p>
          <a:endParaRPr lang="pl-PL" sz="1000"/>
        </a:p>
      </dgm:t>
    </dgm:pt>
    <dgm:pt modelId="{73DDEB81-7D7B-4456-A182-BC57872F8F2A}">
      <dgm:prSet phldrT="[Tekst]" custT="1"/>
      <dgm:spPr/>
      <dgm:t>
        <a:bodyPr/>
        <a:lstStyle/>
        <a:p>
          <a:r>
            <a:rPr lang="pl-PL" sz="1000" dirty="0" smtClean="0"/>
            <a:t>Lekarz</a:t>
          </a:r>
          <a:endParaRPr lang="pl-PL" sz="1000" dirty="0"/>
        </a:p>
      </dgm:t>
    </dgm:pt>
    <dgm:pt modelId="{A3F3F05A-B622-4C07-9CAB-DC0894FB46E2}" type="parTrans" cxnId="{AB304F89-1F81-4F24-B058-393AB9315BA0}">
      <dgm:prSet/>
      <dgm:spPr/>
      <dgm:t>
        <a:bodyPr/>
        <a:lstStyle/>
        <a:p>
          <a:endParaRPr lang="pl-PL" sz="1000"/>
        </a:p>
      </dgm:t>
    </dgm:pt>
    <dgm:pt modelId="{0D1A3D96-079C-4222-A52C-A1102EFD3A46}" type="sibTrans" cxnId="{AB304F89-1F81-4F24-B058-393AB9315BA0}">
      <dgm:prSet custT="1"/>
      <dgm:spPr/>
      <dgm:t>
        <a:bodyPr/>
        <a:lstStyle/>
        <a:p>
          <a:endParaRPr lang="pl-PL" sz="1000"/>
        </a:p>
      </dgm:t>
    </dgm:pt>
    <dgm:pt modelId="{EEB41E04-A49B-4FAB-8430-4CEE6ECA300D}">
      <dgm:prSet phldrT="[Tekst]" custT="1"/>
      <dgm:spPr/>
      <dgm:t>
        <a:bodyPr/>
        <a:lstStyle/>
        <a:p>
          <a:r>
            <a:rPr lang="pl-PL" sz="1000" dirty="0" smtClean="0"/>
            <a:t>Kurator </a:t>
          </a:r>
          <a:endParaRPr lang="pl-PL" sz="1000" dirty="0"/>
        </a:p>
      </dgm:t>
    </dgm:pt>
    <dgm:pt modelId="{2C8E7BA0-740D-4D63-81A3-BFF8F046D7BE}" type="parTrans" cxnId="{F1639AA5-96FE-4303-9C66-0147BD037DDC}">
      <dgm:prSet/>
      <dgm:spPr/>
      <dgm:t>
        <a:bodyPr/>
        <a:lstStyle/>
        <a:p>
          <a:endParaRPr lang="pl-PL" sz="1000"/>
        </a:p>
      </dgm:t>
    </dgm:pt>
    <dgm:pt modelId="{B4F5F689-2843-487E-A319-62BDA5A399B7}" type="sibTrans" cxnId="{F1639AA5-96FE-4303-9C66-0147BD037DDC}">
      <dgm:prSet custT="1"/>
      <dgm:spPr/>
      <dgm:t>
        <a:bodyPr/>
        <a:lstStyle/>
        <a:p>
          <a:endParaRPr lang="pl-PL" sz="1000"/>
        </a:p>
      </dgm:t>
    </dgm:pt>
    <dgm:pt modelId="{E7BD322E-708B-4E72-8CAD-67E814848875}">
      <dgm:prSet phldrT="[Tekst]" custT="1"/>
      <dgm:spPr/>
      <dgm:t>
        <a:bodyPr/>
        <a:lstStyle/>
        <a:p>
          <a:r>
            <a:rPr lang="pl-PL" sz="1000" dirty="0" smtClean="0"/>
            <a:t>Prokurator</a:t>
          </a:r>
          <a:endParaRPr lang="pl-PL" sz="1000" dirty="0"/>
        </a:p>
      </dgm:t>
    </dgm:pt>
    <dgm:pt modelId="{ECEE581E-02BB-40D5-8A1D-0422EF98B87C}" type="parTrans" cxnId="{EC23C59D-9375-4E7C-B76C-EB60C1A3D714}">
      <dgm:prSet/>
      <dgm:spPr/>
      <dgm:t>
        <a:bodyPr/>
        <a:lstStyle/>
        <a:p>
          <a:endParaRPr lang="pl-PL" sz="1000"/>
        </a:p>
      </dgm:t>
    </dgm:pt>
    <dgm:pt modelId="{23A3D7EA-E626-4996-9F71-0D5F7B2EECEA}" type="sibTrans" cxnId="{EC23C59D-9375-4E7C-B76C-EB60C1A3D714}">
      <dgm:prSet custT="1"/>
      <dgm:spPr/>
      <dgm:t>
        <a:bodyPr/>
        <a:lstStyle/>
        <a:p>
          <a:endParaRPr lang="pl-PL" sz="1000"/>
        </a:p>
      </dgm:t>
    </dgm:pt>
    <dgm:pt modelId="{18D9A8C3-37FB-4A26-871A-FF0376F372EC}">
      <dgm:prSet phldrT="[Tekst]" custT="1"/>
      <dgm:spPr/>
      <dgm:t>
        <a:bodyPr/>
        <a:lstStyle/>
        <a:p>
          <a:r>
            <a:rPr lang="pl-PL" sz="1000" dirty="0" smtClean="0"/>
            <a:t>Asystent rodziny</a:t>
          </a:r>
          <a:endParaRPr lang="pl-PL" sz="1000" dirty="0"/>
        </a:p>
      </dgm:t>
    </dgm:pt>
    <dgm:pt modelId="{B35B294C-F754-4CB0-A153-79986BDD9B6E}" type="parTrans" cxnId="{D229A46D-602D-42FD-8D5C-FF0FB06E72F5}">
      <dgm:prSet/>
      <dgm:spPr/>
      <dgm:t>
        <a:bodyPr/>
        <a:lstStyle/>
        <a:p>
          <a:endParaRPr lang="pl-PL" sz="1000"/>
        </a:p>
      </dgm:t>
    </dgm:pt>
    <dgm:pt modelId="{84F3E1C5-B9A6-46BC-B9D6-AB55BBDC59CD}" type="sibTrans" cxnId="{D229A46D-602D-42FD-8D5C-FF0FB06E72F5}">
      <dgm:prSet custT="1"/>
      <dgm:spPr/>
      <dgm:t>
        <a:bodyPr/>
        <a:lstStyle/>
        <a:p>
          <a:endParaRPr lang="pl-PL" sz="1000"/>
        </a:p>
      </dgm:t>
    </dgm:pt>
    <dgm:pt modelId="{058813C3-D15A-4990-8831-B021D4F49137}">
      <dgm:prSet phldrT="[Tekst]" custT="1"/>
      <dgm:spPr/>
      <dgm:t>
        <a:bodyPr/>
        <a:lstStyle/>
        <a:p>
          <a:r>
            <a:rPr lang="pl-PL" sz="1000" dirty="0" smtClean="0"/>
            <a:t>Kierownik GOPS</a:t>
          </a:r>
          <a:endParaRPr lang="pl-PL" sz="1000" dirty="0"/>
        </a:p>
      </dgm:t>
    </dgm:pt>
    <dgm:pt modelId="{68A5A078-CA5A-4126-A6C9-3047627A70AE}" type="parTrans" cxnId="{BBFF4C4B-7CA3-44E9-B318-66B18AA52990}">
      <dgm:prSet/>
      <dgm:spPr/>
      <dgm:t>
        <a:bodyPr/>
        <a:lstStyle/>
        <a:p>
          <a:endParaRPr lang="pl-PL" sz="1000"/>
        </a:p>
      </dgm:t>
    </dgm:pt>
    <dgm:pt modelId="{7890B5D5-BBED-4F93-B998-8BCDC283E236}" type="sibTrans" cxnId="{BBFF4C4B-7CA3-44E9-B318-66B18AA52990}">
      <dgm:prSet custT="1"/>
      <dgm:spPr/>
      <dgm:t>
        <a:bodyPr/>
        <a:lstStyle/>
        <a:p>
          <a:endParaRPr lang="pl-PL" sz="1000"/>
        </a:p>
      </dgm:t>
    </dgm:pt>
    <dgm:pt modelId="{064B55CA-2732-4067-ACB0-1A6B1D86E3BC}">
      <dgm:prSet phldrT="[Tekst]" custT="1"/>
      <dgm:spPr/>
      <dgm:t>
        <a:bodyPr/>
        <a:lstStyle/>
        <a:p>
          <a:r>
            <a:rPr lang="pl-PL" sz="1000" dirty="0" smtClean="0"/>
            <a:t>Pielęgniarka środowiskowa</a:t>
          </a:r>
          <a:endParaRPr lang="pl-PL" sz="1000" dirty="0"/>
        </a:p>
      </dgm:t>
    </dgm:pt>
    <dgm:pt modelId="{69A3B72B-2894-452F-AC58-F5F27EF236C7}" type="parTrans" cxnId="{A5CBED65-B558-4B4F-A3B8-E3B36DF523E3}">
      <dgm:prSet/>
      <dgm:spPr/>
      <dgm:t>
        <a:bodyPr/>
        <a:lstStyle/>
        <a:p>
          <a:endParaRPr lang="pl-PL" sz="1000"/>
        </a:p>
      </dgm:t>
    </dgm:pt>
    <dgm:pt modelId="{F50E225B-95FD-4BB9-93D8-CCB83BDE075F}" type="sibTrans" cxnId="{A5CBED65-B558-4B4F-A3B8-E3B36DF523E3}">
      <dgm:prSet custT="1"/>
      <dgm:spPr/>
      <dgm:t>
        <a:bodyPr/>
        <a:lstStyle/>
        <a:p>
          <a:endParaRPr lang="pl-PL" sz="1000"/>
        </a:p>
      </dgm:t>
    </dgm:pt>
    <dgm:pt modelId="{BC5C11CE-7D0F-4ADE-AF1D-42FF117C106A}">
      <dgm:prSet phldrT="[Tekst]" custT="1"/>
      <dgm:spPr/>
      <dgm:t>
        <a:bodyPr/>
        <a:lstStyle/>
        <a:p>
          <a:r>
            <a:rPr lang="pl-PL" sz="1000" dirty="0" smtClean="0"/>
            <a:t>Dyrekcja szkoły</a:t>
          </a:r>
          <a:endParaRPr lang="pl-PL" sz="1000" dirty="0"/>
        </a:p>
      </dgm:t>
    </dgm:pt>
    <dgm:pt modelId="{F2CE71DE-42B8-4136-AC4C-92BC3DBB7933}" type="parTrans" cxnId="{C782EF2E-E4BC-4413-806A-64A55DEA7F12}">
      <dgm:prSet/>
      <dgm:spPr/>
      <dgm:t>
        <a:bodyPr/>
        <a:lstStyle/>
        <a:p>
          <a:endParaRPr lang="pl-PL" sz="1000"/>
        </a:p>
      </dgm:t>
    </dgm:pt>
    <dgm:pt modelId="{E2890451-477A-4E87-8EF1-F86211755DDA}" type="sibTrans" cxnId="{C782EF2E-E4BC-4413-806A-64A55DEA7F12}">
      <dgm:prSet custT="1"/>
      <dgm:spPr/>
      <dgm:t>
        <a:bodyPr/>
        <a:lstStyle/>
        <a:p>
          <a:endParaRPr lang="pl-PL" sz="1000"/>
        </a:p>
      </dgm:t>
    </dgm:pt>
    <dgm:pt modelId="{3564BB6A-5D32-4891-A717-8635A629953A}">
      <dgm:prSet phldrT="[Tekst]" custT="1"/>
      <dgm:spPr/>
      <dgm:t>
        <a:bodyPr/>
        <a:lstStyle/>
        <a:p>
          <a:r>
            <a:rPr lang="pl-PL" sz="1000" dirty="0" smtClean="0"/>
            <a:t>Pedagog</a:t>
          </a:r>
          <a:endParaRPr lang="pl-PL" sz="1000" dirty="0"/>
        </a:p>
      </dgm:t>
    </dgm:pt>
    <dgm:pt modelId="{9D3A3DC8-50AA-4E31-BF51-6925D8F91C0C}" type="parTrans" cxnId="{5A2E2BCF-1FB9-4983-A161-864C03C479F0}">
      <dgm:prSet/>
      <dgm:spPr/>
      <dgm:t>
        <a:bodyPr/>
        <a:lstStyle/>
        <a:p>
          <a:endParaRPr lang="pl-PL" sz="1000"/>
        </a:p>
      </dgm:t>
    </dgm:pt>
    <dgm:pt modelId="{855D9BBB-4B9D-4162-91FA-5034A60979B2}" type="sibTrans" cxnId="{5A2E2BCF-1FB9-4983-A161-864C03C479F0}">
      <dgm:prSet custT="1"/>
      <dgm:spPr/>
      <dgm:t>
        <a:bodyPr/>
        <a:lstStyle/>
        <a:p>
          <a:endParaRPr lang="pl-PL" sz="1000"/>
        </a:p>
      </dgm:t>
    </dgm:pt>
    <dgm:pt modelId="{0F838E57-A843-4CFF-81F5-41EBA82BEBBC}">
      <dgm:prSet phldrT="[Tekst]" custT="1"/>
      <dgm:spPr/>
      <dgm:t>
        <a:bodyPr/>
        <a:lstStyle/>
        <a:p>
          <a:r>
            <a:rPr lang="pl-PL" sz="1000" dirty="0" smtClean="0"/>
            <a:t>Instruktor </a:t>
          </a:r>
          <a:r>
            <a:rPr lang="pl-PL" sz="1000" dirty="0" err="1" smtClean="0"/>
            <a:t>ds.uzależnień</a:t>
          </a:r>
          <a:endParaRPr lang="pl-PL" sz="1000" dirty="0"/>
        </a:p>
      </dgm:t>
    </dgm:pt>
    <dgm:pt modelId="{466DFA27-CB42-4CB9-9F2A-CC984E98FBBD}" type="parTrans" cxnId="{6C915118-E686-45D7-8505-131E323DD797}">
      <dgm:prSet/>
      <dgm:spPr/>
      <dgm:t>
        <a:bodyPr/>
        <a:lstStyle/>
        <a:p>
          <a:endParaRPr lang="pl-PL" sz="1000"/>
        </a:p>
      </dgm:t>
    </dgm:pt>
    <dgm:pt modelId="{5786EEC1-A637-4DD3-912C-0E91E6E87FD3}" type="sibTrans" cxnId="{6C915118-E686-45D7-8505-131E323DD797}">
      <dgm:prSet custT="1"/>
      <dgm:spPr/>
      <dgm:t>
        <a:bodyPr/>
        <a:lstStyle/>
        <a:p>
          <a:endParaRPr lang="pl-PL" sz="1000"/>
        </a:p>
      </dgm:t>
    </dgm:pt>
    <dgm:pt modelId="{FE52F366-8C9B-4165-9476-E15910025483}" type="pres">
      <dgm:prSet presAssocID="{82969222-5CF1-4603-8C8E-57ECBA78D1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5FB073-0B2D-4F4D-A62D-8530DE45D909}" type="pres">
      <dgm:prSet presAssocID="{18029405-BB4C-4DEA-B4B7-5390355422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02A428-3883-497E-8087-5A0B98530DF6}" type="pres">
      <dgm:prSet presAssocID="{BC530F24-50B4-42C5-ACD8-8FF997CF9534}" presName="sibTrans" presStyleLbl="sibTrans2D1" presStyleIdx="0" presStyleCnt="11"/>
      <dgm:spPr/>
      <dgm:t>
        <a:bodyPr/>
        <a:lstStyle/>
        <a:p>
          <a:endParaRPr lang="pl-PL"/>
        </a:p>
      </dgm:t>
    </dgm:pt>
    <dgm:pt modelId="{3D400166-3A8F-4AF5-A5AD-3723A03472D9}" type="pres">
      <dgm:prSet presAssocID="{BC530F24-50B4-42C5-ACD8-8FF997CF9534}" presName="connectorText" presStyleLbl="sibTrans2D1" presStyleIdx="0" presStyleCnt="11"/>
      <dgm:spPr/>
      <dgm:t>
        <a:bodyPr/>
        <a:lstStyle/>
        <a:p>
          <a:endParaRPr lang="pl-PL"/>
        </a:p>
      </dgm:t>
    </dgm:pt>
    <dgm:pt modelId="{92288BD2-5C2A-4F64-8A35-24E1629AD6E6}" type="pres">
      <dgm:prSet presAssocID="{18D9A8C3-37FB-4A26-871A-FF0376F372E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864175-7A73-4E09-BCE9-CF93DF540ADC}" type="pres">
      <dgm:prSet presAssocID="{84F3E1C5-B9A6-46BC-B9D6-AB55BBDC59CD}" presName="sibTrans" presStyleLbl="sibTrans2D1" presStyleIdx="1" presStyleCnt="11"/>
      <dgm:spPr/>
      <dgm:t>
        <a:bodyPr/>
        <a:lstStyle/>
        <a:p>
          <a:endParaRPr lang="pl-PL"/>
        </a:p>
      </dgm:t>
    </dgm:pt>
    <dgm:pt modelId="{B5EEB724-A13E-46ED-B823-0AD9BA17635A}" type="pres">
      <dgm:prSet presAssocID="{84F3E1C5-B9A6-46BC-B9D6-AB55BBDC59CD}" presName="connectorText" presStyleLbl="sibTrans2D1" presStyleIdx="1" presStyleCnt="11"/>
      <dgm:spPr/>
      <dgm:t>
        <a:bodyPr/>
        <a:lstStyle/>
        <a:p>
          <a:endParaRPr lang="pl-PL"/>
        </a:p>
      </dgm:t>
    </dgm:pt>
    <dgm:pt modelId="{F83091B5-5101-420E-A7EA-1AC64D38E3E3}" type="pres">
      <dgm:prSet presAssocID="{058813C3-D15A-4990-8831-B021D4F4913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CA6C09-92F1-4935-AF2D-D61F23192DB9}" type="pres">
      <dgm:prSet presAssocID="{7890B5D5-BBED-4F93-B998-8BCDC283E236}" presName="sibTrans" presStyleLbl="sibTrans2D1" presStyleIdx="2" presStyleCnt="11"/>
      <dgm:spPr/>
      <dgm:t>
        <a:bodyPr/>
        <a:lstStyle/>
        <a:p>
          <a:endParaRPr lang="pl-PL"/>
        </a:p>
      </dgm:t>
    </dgm:pt>
    <dgm:pt modelId="{FB860317-D3B3-43AF-81D5-FD88642410B0}" type="pres">
      <dgm:prSet presAssocID="{7890B5D5-BBED-4F93-B998-8BCDC283E236}" presName="connectorText" presStyleLbl="sibTrans2D1" presStyleIdx="2" presStyleCnt="11"/>
      <dgm:spPr/>
      <dgm:t>
        <a:bodyPr/>
        <a:lstStyle/>
        <a:p>
          <a:endParaRPr lang="pl-PL"/>
        </a:p>
      </dgm:t>
    </dgm:pt>
    <dgm:pt modelId="{86AFF522-7554-409D-83E8-35F430425CA0}" type="pres">
      <dgm:prSet presAssocID="{E868CA70-45B2-4CA5-A42B-B37FBEB7ADB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5A0EC0-FA91-49AB-922A-39CE72682B64}" type="pres">
      <dgm:prSet presAssocID="{2260123E-A022-4B5C-9A4E-E90E87C0B07C}" presName="sibTrans" presStyleLbl="sibTrans2D1" presStyleIdx="3" presStyleCnt="11"/>
      <dgm:spPr/>
      <dgm:t>
        <a:bodyPr/>
        <a:lstStyle/>
        <a:p>
          <a:endParaRPr lang="pl-PL"/>
        </a:p>
      </dgm:t>
    </dgm:pt>
    <dgm:pt modelId="{4E7100B3-2137-4F73-A393-275DEB686480}" type="pres">
      <dgm:prSet presAssocID="{2260123E-A022-4B5C-9A4E-E90E87C0B07C}" presName="connectorText" presStyleLbl="sibTrans2D1" presStyleIdx="3" presStyleCnt="11"/>
      <dgm:spPr/>
      <dgm:t>
        <a:bodyPr/>
        <a:lstStyle/>
        <a:p>
          <a:endParaRPr lang="pl-PL"/>
        </a:p>
      </dgm:t>
    </dgm:pt>
    <dgm:pt modelId="{863B2F77-F50F-4249-9CC8-9787B41B666E}" type="pres">
      <dgm:prSet presAssocID="{73DDEB81-7D7B-4456-A182-BC57872F8F2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974D4F-7348-469A-9CB7-6A0563C179A0}" type="pres">
      <dgm:prSet presAssocID="{0D1A3D96-079C-4222-A52C-A1102EFD3A46}" presName="sibTrans" presStyleLbl="sibTrans2D1" presStyleIdx="4" presStyleCnt="11"/>
      <dgm:spPr/>
      <dgm:t>
        <a:bodyPr/>
        <a:lstStyle/>
        <a:p>
          <a:endParaRPr lang="pl-PL"/>
        </a:p>
      </dgm:t>
    </dgm:pt>
    <dgm:pt modelId="{C7F440AB-F5E4-4EC5-A3C5-B345DC1515BE}" type="pres">
      <dgm:prSet presAssocID="{0D1A3D96-079C-4222-A52C-A1102EFD3A46}" presName="connectorText" presStyleLbl="sibTrans2D1" presStyleIdx="4" presStyleCnt="11"/>
      <dgm:spPr/>
      <dgm:t>
        <a:bodyPr/>
        <a:lstStyle/>
        <a:p>
          <a:endParaRPr lang="pl-PL"/>
        </a:p>
      </dgm:t>
    </dgm:pt>
    <dgm:pt modelId="{D94C8578-CB1D-4F7B-9E2D-C8CB28919AFA}" type="pres">
      <dgm:prSet presAssocID="{064B55CA-2732-4067-ACB0-1A6B1D86E3B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807F34-7578-4C0C-B4E9-573FD6B0DF74}" type="pres">
      <dgm:prSet presAssocID="{F50E225B-95FD-4BB9-93D8-CCB83BDE075F}" presName="sibTrans" presStyleLbl="sibTrans2D1" presStyleIdx="5" presStyleCnt="11"/>
      <dgm:spPr/>
      <dgm:t>
        <a:bodyPr/>
        <a:lstStyle/>
        <a:p>
          <a:endParaRPr lang="pl-PL"/>
        </a:p>
      </dgm:t>
    </dgm:pt>
    <dgm:pt modelId="{77B1D9C6-F758-4B52-9DF0-CDCF864D8CEA}" type="pres">
      <dgm:prSet presAssocID="{F50E225B-95FD-4BB9-93D8-CCB83BDE075F}" presName="connectorText" presStyleLbl="sibTrans2D1" presStyleIdx="5" presStyleCnt="11"/>
      <dgm:spPr/>
      <dgm:t>
        <a:bodyPr/>
        <a:lstStyle/>
        <a:p>
          <a:endParaRPr lang="pl-PL"/>
        </a:p>
      </dgm:t>
    </dgm:pt>
    <dgm:pt modelId="{BB3D324D-4BEC-4F64-AB76-004A9F1076B0}" type="pres">
      <dgm:prSet presAssocID="{EEB41E04-A49B-4FAB-8430-4CEE6ECA300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0BE5F5-106D-4C46-ADEA-13CBCE31087F}" type="pres">
      <dgm:prSet presAssocID="{B4F5F689-2843-487E-A319-62BDA5A399B7}" presName="sibTrans" presStyleLbl="sibTrans2D1" presStyleIdx="6" presStyleCnt="11"/>
      <dgm:spPr/>
      <dgm:t>
        <a:bodyPr/>
        <a:lstStyle/>
        <a:p>
          <a:endParaRPr lang="pl-PL"/>
        </a:p>
      </dgm:t>
    </dgm:pt>
    <dgm:pt modelId="{735EC065-0F3F-425C-AC88-0E099B0DE44C}" type="pres">
      <dgm:prSet presAssocID="{B4F5F689-2843-487E-A319-62BDA5A399B7}" presName="connectorText" presStyleLbl="sibTrans2D1" presStyleIdx="6" presStyleCnt="11"/>
      <dgm:spPr/>
      <dgm:t>
        <a:bodyPr/>
        <a:lstStyle/>
        <a:p>
          <a:endParaRPr lang="pl-PL"/>
        </a:p>
      </dgm:t>
    </dgm:pt>
    <dgm:pt modelId="{3002B2F8-F98E-4FD8-92E1-8AB3CB02F7E3}" type="pres">
      <dgm:prSet presAssocID="{E7BD322E-708B-4E72-8CAD-67E81484887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D81163-FD1B-4632-AE1B-910DD8038DED}" type="pres">
      <dgm:prSet presAssocID="{23A3D7EA-E626-4996-9F71-0D5F7B2EECEA}" presName="sibTrans" presStyleLbl="sibTrans2D1" presStyleIdx="7" presStyleCnt="11"/>
      <dgm:spPr/>
      <dgm:t>
        <a:bodyPr/>
        <a:lstStyle/>
        <a:p>
          <a:endParaRPr lang="pl-PL"/>
        </a:p>
      </dgm:t>
    </dgm:pt>
    <dgm:pt modelId="{474CCFA5-29AA-4DCD-97B9-AFE98E8EC33C}" type="pres">
      <dgm:prSet presAssocID="{23A3D7EA-E626-4996-9F71-0D5F7B2EECEA}" presName="connectorText" presStyleLbl="sibTrans2D1" presStyleIdx="7" presStyleCnt="11"/>
      <dgm:spPr/>
      <dgm:t>
        <a:bodyPr/>
        <a:lstStyle/>
        <a:p>
          <a:endParaRPr lang="pl-PL"/>
        </a:p>
      </dgm:t>
    </dgm:pt>
    <dgm:pt modelId="{5A5A6D2B-44DE-487D-9216-C6073ADF1F40}" type="pres">
      <dgm:prSet presAssocID="{BC5C11CE-7D0F-4ADE-AF1D-42FF117C106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E23A7-275C-49BC-A0A9-AD7F3BEA0DF6}" type="pres">
      <dgm:prSet presAssocID="{E2890451-477A-4E87-8EF1-F86211755DDA}" presName="sibTrans" presStyleLbl="sibTrans2D1" presStyleIdx="8" presStyleCnt="11"/>
      <dgm:spPr/>
      <dgm:t>
        <a:bodyPr/>
        <a:lstStyle/>
        <a:p>
          <a:endParaRPr lang="pl-PL"/>
        </a:p>
      </dgm:t>
    </dgm:pt>
    <dgm:pt modelId="{1D187CDC-B3C5-4896-8FAC-23DABC3F71A9}" type="pres">
      <dgm:prSet presAssocID="{E2890451-477A-4E87-8EF1-F86211755DDA}" presName="connectorText" presStyleLbl="sibTrans2D1" presStyleIdx="8" presStyleCnt="11"/>
      <dgm:spPr/>
      <dgm:t>
        <a:bodyPr/>
        <a:lstStyle/>
        <a:p>
          <a:endParaRPr lang="pl-PL"/>
        </a:p>
      </dgm:t>
    </dgm:pt>
    <dgm:pt modelId="{F10C2A06-4DB8-4A9A-8614-ACF60ECAC0D1}" type="pres">
      <dgm:prSet presAssocID="{3564BB6A-5D32-4891-A717-8635A629953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E51B51-DAE0-4FB9-81AE-7A23CFA5E636}" type="pres">
      <dgm:prSet presAssocID="{855D9BBB-4B9D-4162-91FA-5034A60979B2}" presName="sibTrans" presStyleLbl="sibTrans2D1" presStyleIdx="9" presStyleCnt="11"/>
      <dgm:spPr/>
      <dgm:t>
        <a:bodyPr/>
        <a:lstStyle/>
        <a:p>
          <a:endParaRPr lang="pl-PL"/>
        </a:p>
      </dgm:t>
    </dgm:pt>
    <dgm:pt modelId="{E187F7CD-BD18-47B3-8557-1DA40063B7D0}" type="pres">
      <dgm:prSet presAssocID="{855D9BBB-4B9D-4162-91FA-5034A60979B2}" presName="connectorText" presStyleLbl="sibTrans2D1" presStyleIdx="9" presStyleCnt="11"/>
      <dgm:spPr/>
      <dgm:t>
        <a:bodyPr/>
        <a:lstStyle/>
        <a:p>
          <a:endParaRPr lang="pl-PL"/>
        </a:p>
      </dgm:t>
    </dgm:pt>
    <dgm:pt modelId="{5C3FD5B6-B06F-4EA8-B4C3-4456CEEB3130}" type="pres">
      <dgm:prSet presAssocID="{0F838E57-A843-4CFF-81F5-41EBA82BEBB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4411B-640E-40FE-A9E1-A7A407F9FA47}" type="pres">
      <dgm:prSet presAssocID="{5786EEC1-A637-4DD3-912C-0E91E6E87FD3}" presName="sibTrans" presStyleLbl="sibTrans2D1" presStyleIdx="10" presStyleCnt="11"/>
      <dgm:spPr/>
      <dgm:t>
        <a:bodyPr/>
        <a:lstStyle/>
        <a:p>
          <a:endParaRPr lang="pl-PL"/>
        </a:p>
      </dgm:t>
    </dgm:pt>
    <dgm:pt modelId="{7F1C63D9-C580-449C-95A2-08A1B2D5E314}" type="pres">
      <dgm:prSet presAssocID="{5786EEC1-A637-4DD3-912C-0E91E6E87FD3}" presName="connectorText" presStyleLbl="sibTrans2D1" presStyleIdx="10" presStyleCnt="11"/>
      <dgm:spPr/>
      <dgm:t>
        <a:bodyPr/>
        <a:lstStyle/>
        <a:p>
          <a:endParaRPr lang="pl-PL"/>
        </a:p>
      </dgm:t>
    </dgm:pt>
  </dgm:ptLst>
  <dgm:cxnLst>
    <dgm:cxn modelId="{98D82FE1-1949-4AB5-9FCB-40555883F388}" type="presOf" srcId="{5786EEC1-A637-4DD3-912C-0E91E6E87FD3}" destId="{7F1C63D9-C580-449C-95A2-08A1B2D5E314}" srcOrd="1" destOrd="0" presId="urn:microsoft.com/office/officeart/2005/8/layout/cycle2"/>
    <dgm:cxn modelId="{D635A973-7C1B-4A44-9DBB-67C9151CD4FE}" type="presOf" srcId="{058813C3-D15A-4990-8831-B021D4F49137}" destId="{F83091B5-5101-420E-A7EA-1AC64D38E3E3}" srcOrd="0" destOrd="0" presId="urn:microsoft.com/office/officeart/2005/8/layout/cycle2"/>
    <dgm:cxn modelId="{F9E20428-3AD8-46E4-8964-187CC2F82EB3}" type="presOf" srcId="{BC530F24-50B4-42C5-ACD8-8FF997CF9534}" destId="{C502A428-3883-497E-8087-5A0B98530DF6}" srcOrd="0" destOrd="0" presId="urn:microsoft.com/office/officeart/2005/8/layout/cycle2"/>
    <dgm:cxn modelId="{5A2E2BCF-1FB9-4983-A161-864C03C479F0}" srcId="{82969222-5CF1-4603-8C8E-57ECBA78D1F0}" destId="{3564BB6A-5D32-4891-A717-8635A629953A}" srcOrd="9" destOrd="0" parTransId="{9D3A3DC8-50AA-4E31-BF51-6925D8F91C0C}" sibTransId="{855D9BBB-4B9D-4162-91FA-5034A60979B2}"/>
    <dgm:cxn modelId="{2E2DC860-779E-4ABE-A926-2660AE89D346}" type="presOf" srcId="{0D1A3D96-079C-4222-A52C-A1102EFD3A46}" destId="{C7F440AB-F5E4-4EC5-A3C5-B345DC1515BE}" srcOrd="1" destOrd="0" presId="urn:microsoft.com/office/officeart/2005/8/layout/cycle2"/>
    <dgm:cxn modelId="{F1639AA5-96FE-4303-9C66-0147BD037DDC}" srcId="{82969222-5CF1-4603-8C8E-57ECBA78D1F0}" destId="{EEB41E04-A49B-4FAB-8430-4CEE6ECA300D}" srcOrd="6" destOrd="0" parTransId="{2C8E7BA0-740D-4D63-81A3-BFF8F046D7BE}" sibTransId="{B4F5F689-2843-487E-A319-62BDA5A399B7}"/>
    <dgm:cxn modelId="{5107FD82-1252-4363-9991-9D0F7A1E9481}" type="presOf" srcId="{EEB41E04-A49B-4FAB-8430-4CEE6ECA300D}" destId="{BB3D324D-4BEC-4F64-AB76-004A9F1076B0}" srcOrd="0" destOrd="0" presId="urn:microsoft.com/office/officeart/2005/8/layout/cycle2"/>
    <dgm:cxn modelId="{C782EF2E-E4BC-4413-806A-64A55DEA7F12}" srcId="{82969222-5CF1-4603-8C8E-57ECBA78D1F0}" destId="{BC5C11CE-7D0F-4ADE-AF1D-42FF117C106A}" srcOrd="8" destOrd="0" parTransId="{F2CE71DE-42B8-4136-AC4C-92BC3DBB7933}" sibTransId="{E2890451-477A-4E87-8EF1-F86211755DDA}"/>
    <dgm:cxn modelId="{845CFC92-73BD-447A-93B5-EAFE50FF384E}" type="presOf" srcId="{2260123E-A022-4B5C-9A4E-E90E87C0B07C}" destId="{4E7100B3-2137-4F73-A393-275DEB686480}" srcOrd="1" destOrd="0" presId="urn:microsoft.com/office/officeart/2005/8/layout/cycle2"/>
    <dgm:cxn modelId="{78191250-7E4C-4983-8FE6-BFDBF96456F7}" type="presOf" srcId="{E2890451-477A-4E87-8EF1-F86211755DDA}" destId="{1D187CDC-B3C5-4896-8FAC-23DABC3F71A9}" srcOrd="1" destOrd="0" presId="urn:microsoft.com/office/officeart/2005/8/layout/cycle2"/>
    <dgm:cxn modelId="{ECBAA8CE-911A-4048-B601-44ABE6BDB8CF}" type="presOf" srcId="{E2890451-477A-4E87-8EF1-F86211755DDA}" destId="{1EFE23A7-275C-49BC-A0A9-AD7F3BEA0DF6}" srcOrd="0" destOrd="0" presId="urn:microsoft.com/office/officeart/2005/8/layout/cycle2"/>
    <dgm:cxn modelId="{BBFF4C4B-7CA3-44E9-B318-66B18AA52990}" srcId="{82969222-5CF1-4603-8C8E-57ECBA78D1F0}" destId="{058813C3-D15A-4990-8831-B021D4F49137}" srcOrd="2" destOrd="0" parTransId="{68A5A078-CA5A-4126-A6C9-3047627A70AE}" sibTransId="{7890B5D5-BBED-4F93-B998-8BCDC283E236}"/>
    <dgm:cxn modelId="{A8E0AF50-5D10-48A6-BBB7-BE1986594695}" type="presOf" srcId="{73DDEB81-7D7B-4456-A182-BC57872F8F2A}" destId="{863B2F77-F50F-4249-9CC8-9787B41B666E}" srcOrd="0" destOrd="0" presId="urn:microsoft.com/office/officeart/2005/8/layout/cycle2"/>
    <dgm:cxn modelId="{9C83C3DF-6A42-49E3-ABAD-660D3A6BAA5B}" type="presOf" srcId="{82969222-5CF1-4603-8C8E-57ECBA78D1F0}" destId="{FE52F366-8C9B-4165-9476-E15910025483}" srcOrd="0" destOrd="0" presId="urn:microsoft.com/office/officeart/2005/8/layout/cycle2"/>
    <dgm:cxn modelId="{B99A698E-92DF-4A6F-A103-16D17A8E9F4C}" type="presOf" srcId="{B4F5F689-2843-487E-A319-62BDA5A399B7}" destId="{660BE5F5-106D-4C46-ADEA-13CBCE31087F}" srcOrd="0" destOrd="0" presId="urn:microsoft.com/office/officeart/2005/8/layout/cycle2"/>
    <dgm:cxn modelId="{A5CBED65-B558-4B4F-A3B8-E3B36DF523E3}" srcId="{82969222-5CF1-4603-8C8E-57ECBA78D1F0}" destId="{064B55CA-2732-4067-ACB0-1A6B1D86E3BC}" srcOrd="5" destOrd="0" parTransId="{69A3B72B-2894-452F-AC58-F5F27EF236C7}" sibTransId="{F50E225B-95FD-4BB9-93D8-CCB83BDE075F}"/>
    <dgm:cxn modelId="{E9946434-3ED9-4EC4-BB08-FC2931EA60F0}" type="presOf" srcId="{84F3E1C5-B9A6-46BC-B9D6-AB55BBDC59CD}" destId="{B2864175-7A73-4E09-BCE9-CF93DF540ADC}" srcOrd="0" destOrd="0" presId="urn:microsoft.com/office/officeart/2005/8/layout/cycle2"/>
    <dgm:cxn modelId="{492F88F4-8AB4-4FE5-BD7F-F46920C3ED00}" type="presOf" srcId="{0D1A3D96-079C-4222-A52C-A1102EFD3A46}" destId="{2D974D4F-7348-469A-9CB7-6A0563C179A0}" srcOrd="0" destOrd="0" presId="urn:microsoft.com/office/officeart/2005/8/layout/cycle2"/>
    <dgm:cxn modelId="{13D19B20-09AC-43F0-B29A-9C6544CA0088}" type="presOf" srcId="{855D9BBB-4B9D-4162-91FA-5034A60979B2}" destId="{E2E51B51-DAE0-4FB9-81AE-7A23CFA5E636}" srcOrd="0" destOrd="0" presId="urn:microsoft.com/office/officeart/2005/8/layout/cycle2"/>
    <dgm:cxn modelId="{7601354C-8B80-4385-BD19-63F858C80613}" type="presOf" srcId="{5786EEC1-A637-4DD3-912C-0E91E6E87FD3}" destId="{67C4411B-640E-40FE-A9E1-A7A407F9FA47}" srcOrd="0" destOrd="0" presId="urn:microsoft.com/office/officeart/2005/8/layout/cycle2"/>
    <dgm:cxn modelId="{C565C225-73B2-4729-AF0D-07303D2C5402}" type="presOf" srcId="{855D9BBB-4B9D-4162-91FA-5034A60979B2}" destId="{E187F7CD-BD18-47B3-8557-1DA40063B7D0}" srcOrd="1" destOrd="0" presId="urn:microsoft.com/office/officeart/2005/8/layout/cycle2"/>
    <dgm:cxn modelId="{0E6CE95F-C025-4FE2-89B9-855ABB6DBD5E}" type="presOf" srcId="{3564BB6A-5D32-4891-A717-8635A629953A}" destId="{F10C2A06-4DB8-4A9A-8614-ACF60ECAC0D1}" srcOrd="0" destOrd="0" presId="urn:microsoft.com/office/officeart/2005/8/layout/cycle2"/>
    <dgm:cxn modelId="{55958649-BC01-4779-AA0E-487EA23D41E3}" srcId="{82969222-5CF1-4603-8C8E-57ECBA78D1F0}" destId="{E868CA70-45B2-4CA5-A42B-B37FBEB7ADB2}" srcOrd="3" destOrd="0" parTransId="{CBBAB6BF-F7EF-41D9-A22A-EAE7C06CDD95}" sibTransId="{2260123E-A022-4B5C-9A4E-E90E87C0B07C}"/>
    <dgm:cxn modelId="{7516B415-DE0A-46DF-9833-45E5299F68E8}" type="presOf" srcId="{18D9A8C3-37FB-4A26-871A-FF0376F372EC}" destId="{92288BD2-5C2A-4F64-8A35-24E1629AD6E6}" srcOrd="0" destOrd="0" presId="urn:microsoft.com/office/officeart/2005/8/layout/cycle2"/>
    <dgm:cxn modelId="{D229A46D-602D-42FD-8D5C-FF0FB06E72F5}" srcId="{82969222-5CF1-4603-8C8E-57ECBA78D1F0}" destId="{18D9A8C3-37FB-4A26-871A-FF0376F372EC}" srcOrd="1" destOrd="0" parTransId="{B35B294C-F754-4CB0-A153-79986BDD9B6E}" sibTransId="{84F3E1C5-B9A6-46BC-B9D6-AB55BBDC59CD}"/>
    <dgm:cxn modelId="{D993D0FE-3B2E-4DD6-BC33-E60DD2673F57}" type="presOf" srcId="{7890B5D5-BBED-4F93-B998-8BCDC283E236}" destId="{5FCA6C09-92F1-4935-AF2D-D61F23192DB9}" srcOrd="0" destOrd="0" presId="urn:microsoft.com/office/officeart/2005/8/layout/cycle2"/>
    <dgm:cxn modelId="{3AB13A09-B657-49C3-A64C-B91794053C82}" type="presOf" srcId="{E7BD322E-708B-4E72-8CAD-67E814848875}" destId="{3002B2F8-F98E-4FD8-92E1-8AB3CB02F7E3}" srcOrd="0" destOrd="0" presId="urn:microsoft.com/office/officeart/2005/8/layout/cycle2"/>
    <dgm:cxn modelId="{0E1CA9DE-EA5C-462B-9840-178F6793F345}" type="presOf" srcId="{7890B5D5-BBED-4F93-B998-8BCDC283E236}" destId="{FB860317-D3B3-43AF-81D5-FD88642410B0}" srcOrd="1" destOrd="0" presId="urn:microsoft.com/office/officeart/2005/8/layout/cycle2"/>
    <dgm:cxn modelId="{842A2390-01ED-4B9D-AB60-5068D05E6994}" type="presOf" srcId="{F50E225B-95FD-4BB9-93D8-CCB83BDE075F}" destId="{0B807F34-7578-4C0C-B4E9-573FD6B0DF74}" srcOrd="0" destOrd="0" presId="urn:microsoft.com/office/officeart/2005/8/layout/cycle2"/>
    <dgm:cxn modelId="{FEDB5464-F6D5-46E8-B810-0ADBE7D45FCF}" type="presOf" srcId="{F50E225B-95FD-4BB9-93D8-CCB83BDE075F}" destId="{77B1D9C6-F758-4B52-9DF0-CDCF864D8CEA}" srcOrd="1" destOrd="0" presId="urn:microsoft.com/office/officeart/2005/8/layout/cycle2"/>
    <dgm:cxn modelId="{42EA3BBE-4C58-44B4-BD00-B761AB738AE2}" type="presOf" srcId="{18029405-BB4C-4DEA-B4B7-5390355422B9}" destId="{865FB073-0B2D-4F4D-A62D-8530DE45D909}" srcOrd="0" destOrd="0" presId="urn:microsoft.com/office/officeart/2005/8/layout/cycle2"/>
    <dgm:cxn modelId="{8042093F-E2D7-4934-A6E9-69FFE8105F27}" type="presOf" srcId="{BC530F24-50B4-42C5-ACD8-8FF997CF9534}" destId="{3D400166-3A8F-4AF5-A5AD-3723A03472D9}" srcOrd="1" destOrd="0" presId="urn:microsoft.com/office/officeart/2005/8/layout/cycle2"/>
    <dgm:cxn modelId="{9F5DBEB3-418A-4724-9232-F12AB0E2D0A5}" type="presOf" srcId="{B4F5F689-2843-487E-A319-62BDA5A399B7}" destId="{735EC065-0F3F-425C-AC88-0E099B0DE44C}" srcOrd="1" destOrd="0" presId="urn:microsoft.com/office/officeart/2005/8/layout/cycle2"/>
    <dgm:cxn modelId="{EC23C59D-9375-4E7C-B76C-EB60C1A3D714}" srcId="{82969222-5CF1-4603-8C8E-57ECBA78D1F0}" destId="{E7BD322E-708B-4E72-8CAD-67E814848875}" srcOrd="7" destOrd="0" parTransId="{ECEE581E-02BB-40D5-8A1D-0422EF98B87C}" sibTransId="{23A3D7EA-E626-4996-9F71-0D5F7B2EECEA}"/>
    <dgm:cxn modelId="{5173054B-9A9B-4336-80EF-39ABCC03ED78}" type="presOf" srcId="{E868CA70-45B2-4CA5-A42B-B37FBEB7ADB2}" destId="{86AFF522-7554-409D-83E8-35F430425CA0}" srcOrd="0" destOrd="0" presId="urn:microsoft.com/office/officeart/2005/8/layout/cycle2"/>
    <dgm:cxn modelId="{9790F397-B8D6-438F-BD82-CEA5D06A4652}" type="presOf" srcId="{064B55CA-2732-4067-ACB0-1A6B1D86E3BC}" destId="{D94C8578-CB1D-4F7B-9E2D-C8CB28919AFA}" srcOrd="0" destOrd="0" presId="urn:microsoft.com/office/officeart/2005/8/layout/cycle2"/>
    <dgm:cxn modelId="{6C915118-E686-45D7-8505-131E323DD797}" srcId="{82969222-5CF1-4603-8C8E-57ECBA78D1F0}" destId="{0F838E57-A843-4CFF-81F5-41EBA82BEBBC}" srcOrd="10" destOrd="0" parTransId="{466DFA27-CB42-4CB9-9F2A-CC984E98FBBD}" sibTransId="{5786EEC1-A637-4DD3-912C-0E91E6E87FD3}"/>
    <dgm:cxn modelId="{2C084771-DE37-41CA-B07F-B3B711687889}" type="presOf" srcId="{0F838E57-A843-4CFF-81F5-41EBA82BEBBC}" destId="{5C3FD5B6-B06F-4EA8-B4C3-4456CEEB3130}" srcOrd="0" destOrd="0" presId="urn:microsoft.com/office/officeart/2005/8/layout/cycle2"/>
    <dgm:cxn modelId="{7A9C0F05-3512-4BCA-9DD4-1691AA5C3D02}" type="presOf" srcId="{84F3E1C5-B9A6-46BC-B9D6-AB55BBDC59CD}" destId="{B5EEB724-A13E-46ED-B823-0AD9BA17635A}" srcOrd="1" destOrd="0" presId="urn:microsoft.com/office/officeart/2005/8/layout/cycle2"/>
    <dgm:cxn modelId="{AB304F89-1F81-4F24-B058-393AB9315BA0}" srcId="{82969222-5CF1-4603-8C8E-57ECBA78D1F0}" destId="{73DDEB81-7D7B-4456-A182-BC57872F8F2A}" srcOrd="4" destOrd="0" parTransId="{A3F3F05A-B622-4C07-9CAB-DC0894FB46E2}" sibTransId="{0D1A3D96-079C-4222-A52C-A1102EFD3A46}"/>
    <dgm:cxn modelId="{2E87D76E-2681-44B8-B994-88ED54553ACF}" type="presOf" srcId="{23A3D7EA-E626-4996-9F71-0D5F7B2EECEA}" destId="{474CCFA5-29AA-4DCD-97B9-AFE98E8EC33C}" srcOrd="1" destOrd="0" presId="urn:microsoft.com/office/officeart/2005/8/layout/cycle2"/>
    <dgm:cxn modelId="{7D33BC68-3365-4B07-9798-0C49B918D809}" srcId="{82969222-5CF1-4603-8C8E-57ECBA78D1F0}" destId="{18029405-BB4C-4DEA-B4B7-5390355422B9}" srcOrd="0" destOrd="0" parTransId="{4CE94FCA-C855-47EE-A80D-F9C5C0F1930C}" sibTransId="{BC530F24-50B4-42C5-ACD8-8FF997CF9534}"/>
    <dgm:cxn modelId="{8615AA62-F8B9-4802-8C46-B7BAAEC53BA5}" type="presOf" srcId="{BC5C11CE-7D0F-4ADE-AF1D-42FF117C106A}" destId="{5A5A6D2B-44DE-487D-9216-C6073ADF1F40}" srcOrd="0" destOrd="0" presId="urn:microsoft.com/office/officeart/2005/8/layout/cycle2"/>
    <dgm:cxn modelId="{FB63B0A7-9E2B-4FCE-967C-09FE4E179637}" type="presOf" srcId="{23A3D7EA-E626-4996-9F71-0D5F7B2EECEA}" destId="{07D81163-FD1B-4632-AE1B-910DD8038DED}" srcOrd="0" destOrd="0" presId="urn:microsoft.com/office/officeart/2005/8/layout/cycle2"/>
    <dgm:cxn modelId="{9933708D-EF12-4695-A2E0-B8FE924F189E}" type="presOf" srcId="{2260123E-A022-4B5C-9A4E-E90E87C0B07C}" destId="{4E5A0EC0-FA91-49AB-922A-39CE72682B64}" srcOrd="0" destOrd="0" presId="urn:microsoft.com/office/officeart/2005/8/layout/cycle2"/>
    <dgm:cxn modelId="{1F7B34A8-EA3C-4869-B755-50F871320C98}" type="presParOf" srcId="{FE52F366-8C9B-4165-9476-E15910025483}" destId="{865FB073-0B2D-4F4D-A62D-8530DE45D909}" srcOrd="0" destOrd="0" presId="urn:microsoft.com/office/officeart/2005/8/layout/cycle2"/>
    <dgm:cxn modelId="{8DDBD7E4-5B97-4A36-A3A5-5956A53146BA}" type="presParOf" srcId="{FE52F366-8C9B-4165-9476-E15910025483}" destId="{C502A428-3883-497E-8087-5A0B98530DF6}" srcOrd="1" destOrd="0" presId="urn:microsoft.com/office/officeart/2005/8/layout/cycle2"/>
    <dgm:cxn modelId="{3A77423D-597A-4689-A50F-9EF177288A19}" type="presParOf" srcId="{C502A428-3883-497E-8087-5A0B98530DF6}" destId="{3D400166-3A8F-4AF5-A5AD-3723A03472D9}" srcOrd="0" destOrd="0" presId="urn:microsoft.com/office/officeart/2005/8/layout/cycle2"/>
    <dgm:cxn modelId="{C271FDB5-F366-4B21-85FA-CA7BB55D79BF}" type="presParOf" srcId="{FE52F366-8C9B-4165-9476-E15910025483}" destId="{92288BD2-5C2A-4F64-8A35-24E1629AD6E6}" srcOrd="2" destOrd="0" presId="urn:microsoft.com/office/officeart/2005/8/layout/cycle2"/>
    <dgm:cxn modelId="{B729C2D4-FB0A-4F4B-907F-D95899F6482A}" type="presParOf" srcId="{FE52F366-8C9B-4165-9476-E15910025483}" destId="{B2864175-7A73-4E09-BCE9-CF93DF540ADC}" srcOrd="3" destOrd="0" presId="urn:microsoft.com/office/officeart/2005/8/layout/cycle2"/>
    <dgm:cxn modelId="{573E3FF9-12D5-47C5-A410-3CDEC0665FC3}" type="presParOf" srcId="{B2864175-7A73-4E09-BCE9-CF93DF540ADC}" destId="{B5EEB724-A13E-46ED-B823-0AD9BA17635A}" srcOrd="0" destOrd="0" presId="urn:microsoft.com/office/officeart/2005/8/layout/cycle2"/>
    <dgm:cxn modelId="{46D63083-626F-4706-8091-03F302332368}" type="presParOf" srcId="{FE52F366-8C9B-4165-9476-E15910025483}" destId="{F83091B5-5101-420E-A7EA-1AC64D38E3E3}" srcOrd="4" destOrd="0" presId="urn:microsoft.com/office/officeart/2005/8/layout/cycle2"/>
    <dgm:cxn modelId="{C396F337-E705-4201-AF95-90D2C7C7F5FA}" type="presParOf" srcId="{FE52F366-8C9B-4165-9476-E15910025483}" destId="{5FCA6C09-92F1-4935-AF2D-D61F23192DB9}" srcOrd="5" destOrd="0" presId="urn:microsoft.com/office/officeart/2005/8/layout/cycle2"/>
    <dgm:cxn modelId="{06204647-3C28-47E4-A0A3-0800AF92B244}" type="presParOf" srcId="{5FCA6C09-92F1-4935-AF2D-D61F23192DB9}" destId="{FB860317-D3B3-43AF-81D5-FD88642410B0}" srcOrd="0" destOrd="0" presId="urn:microsoft.com/office/officeart/2005/8/layout/cycle2"/>
    <dgm:cxn modelId="{369BAC4D-596B-4ACF-A02F-73CAE170FD7F}" type="presParOf" srcId="{FE52F366-8C9B-4165-9476-E15910025483}" destId="{86AFF522-7554-409D-83E8-35F430425CA0}" srcOrd="6" destOrd="0" presId="urn:microsoft.com/office/officeart/2005/8/layout/cycle2"/>
    <dgm:cxn modelId="{FAC524CA-7272-45F6-838E-37ABF4C726E0}" type="presParOf" srcId="{FE52F366-8C9B-4165-9476-E15910025483}" destId="{4E5A0EC0-FA91-49AB-922A-39CE72682B64}" srcOrd="7" destOrd="0" presId="urn:microsoft.com/office/officeart/2005/8/layout/cycle2"/>
    <dgm:cxn modelId="{171F5CEF-3BD7-4666-9DCB-E8560894296F}" type="presParOf" srcId="{4E5A0EC0-FA91-49AB-922A-39CE72682B64}" destId="{4E7100B3-2137-4F73-A393-275DEB686480}" srcOrd="0" destOrd="0" presId="urn:microsoft.com/office/officeart/2005/8/layout/cycle2"/>
    <dgm:cxn modelId="{E5EAE077-61CE-4EC3-BAC6-FB9AA6E9563D}" type="presParOf" srcId="{FE52F366-8C9B-4165-9476-E15910025483}" destId="{863B2F77-F50F-4249-9CC8-9787B41B666E}" srcOrd="8" destOrd="0" presId="urn:microsoft.com/office/officeart/2005/8/layout/cycle2"/>
    <dgm:cxn modelId="{D5D9CA35-54E2-489F-8395-2F36FC7ACB72}" type="presParOf" srcId="{FE52F366-8C9B-4165-9476-E15910025483}" destId="{2D974D4F-7348-469A-9CB7-6A0563C179A0}" srcOrd="9" destOrd="0" presId="urn:microsoft.com/office/officeart/2005/8/layout/cycle2"/>
    <dgm:cxn modelId="{9D99083C-E87F-426D-8B17-554BEE88AC7B}" type="presParOf" srcId="{2D974D4F-7348-469A-9CB7-6A0563C179A0}" destId="{C7F440AB-F5E4-4EC5-A3C5-B345DC1515BE}" srcOrd="0" destOrd="0" presId="urn:microsoft.com/office/officeart/2005/8/layout/cycle2"/>
    <dgm:cxn modelId="{8BA53414-E10D-4512-BB35-E306D7B2DF85}" type="presParOf" srcId="{FE52F366-8C9B-4165-9476-E15910025483}" destId="{D94C8578-CB1D-4F7B-9E2D-C8CB28919AFA}" srcOrd="10" destOrd="0" presId="urn:microsoft.com/office/officeart/2005/8/layout/cycle2"/>
    <dgm:cxn modelId="{80436F04-51AE-44C6-A088-2E3189D66131}" type="presParOf" srcId="{FE52F366-8C9B-4165-9476-E15910025483}" destId="{0B807F34-7578-4C0C-B4E9-573FD6B0DF74}" srcOrd="11" destOrd="0" presId="urn:microsoft.com/office/officeart/2005/8/layout/cycle2"/>
    <dgm:cxn modelId="{BA142B3C-A7B3-47F9-9389-6797E5BB3E09}" type="presParOf" srcId="{0B807F34-7578-4C0C-B4E9-573FD6B0DF74}" destId="{77B1D9C6-F758-4B52-9DF0-CDCF864D8CEA}" srcOrd="0" destOrd="0" presId="urn:microsoft.com/office/officeart/2005/8/layout/cycle2"/>
    <dgm:cxn modelId="{1405E27F-AAD6-48F1-B60F-A3F327E9F367}" type="presParOf" srcId="{FE52F366-8C9B-4165-9476-E15910025483}" destId="{BB3D324D-4BEC-4F64-AB76-004A9F1076B0}" srcOrd="12" destOrd="0" presId="urn:microsoft.com/office/officeart/2005/8/layout/cycle2"/>
    <dgm:cxn modelId="{06E63CCA-4B75-47E3-980D-9E8A083FDCE2}" type="presParOf" srcId="{FE52F366-8C9B-4165-9476-E15910025483}" destId="{660BE5F5-106D-4C46-ADEA-13CBCE31087F}" srcOrd="13" destOrd="0" presId="urn:microsoft.com/office/officeart/2005/8/layout/cycle2"/>
    <dgm:cxn modelId="{4C856879-0D35-44C8-943F-E57D0E467CD4}" type="presParOf" srcId="{660BE5F5-106D-4C46-ADEA-13CBCE31087F}" destId="{735EC065-0F3F-425C-AC88-0E099B0DE44C}" srcOrd="0" destOrd="0" presId="urn:microsoft.com/office/officeart/2005/8/layout/cycle2"/>
    <dgm:cxn modelId="{4292E706-AE9C-4B5A-8836-0D53B88F895E}" type="presParOf" srcId="{FE52F366-8C9B-4165-9476-E15910025483}" destId="{3002B2F8-F98E-4FD8-92E1-8AB3CB02F7E3}" srcOrd="14" destOrd="0" presId="urn:microsoft.com/office/officeart/2005/8/layout/cycle2"/>
    <dgm:cxn modelId="{308C5503-0816-45EB-85FD-CC08B954844F}" type="presParOf" srcId="{FE52F366-8C9B-4165-9476-E15910025483}" destId="{07D81163-FD1B-4632-AE1B-910DD8038DED}" srcOrd="15" destOrd="0" presId="urn:microsoft.com/office/officeart/2005/8/layout/cycle2"/>
    <dgm:cxn modelId="{96F3A87E-9378-46DB-8B06-99605242A647}" type="presParOf" srcId="{07D81163-FD1B-4632-AE1B-910DD8038DED}" destId="{474CCFA5-29AA-4DCD-97B9-AFE98E8EC33C}" srcOrd="0" destOrd="0" presId="urn:microsoft.com/office/officeart/2005/8/layout/cycle2"/>
    <dgm:cxn modelId="{3C25EB69-DB02-405D-943F-253690C198E1}" type="presParOf" srcId="{FE52F366-8C9B-4165-9476-E15910025483}" destId="{5A5A6D2B-44DE-487D-9216-C6073ADF1F40}" srcOrd="16" destOrd="0" presId="urn:microsoft.com/office/officeart/2005/8/layout/cycle2"/>
    <dgm:cxn modelId="{D38E5F3D-C0BE-4FB0-B455-9A8D67C5B4CC}" type="presParOf" srcId="{FE52F366-8C9B-4165-9476-E15910025483}" destId="{1EFE23A7-275C-49BC-A0A9-AD7F3BEA0DF6}" srcOrd="17" destOrd="0" presId="urn:microsoft.com/office/officeart/2005/8/layout/cycle2"/>
    <dgm:cxn modelId="{CE312C49-E89E-4938-ADA7-9E200E198981}" type="presParOf" srcId="{1EFE23A7-275C-49BC-A0A9-AD7F3BEA0DF6}" destId="{1D187CDC-B3C5-4896-8FAC-23DABC3F71A9}" srcOrd="0" destOrd="0" presId="urn:microsoft.com/office/officeart/2005/8/layout/cycle2"/>
    <dgm:cxn modelId="{255D9BC2-2B16-4492-B4CF-4D5FB0D678D5}" type="presParOf" srcId="{FE52F366-8C9B-4165-9476-E15910025483}" destId="{F10C2A06-4DB8-4A9A-8614-ACF60ECAC0D1}" srcOrd="18" destOrd="0" presId="urn:microsoft.com/office/officeart/2005/8/layout/cycle2"/>
    <dgm:cxn modelId="{AD835200-1C40-46D0-B799-1476149C063C}" type="presParOf" srcId="{FE52F366-8C9B-4165-9476-E15910025483}" destId="{E2E51B51-DAE0-4FB9-81AE-7A23CFA5E636}" srcOrd="19" destOrd="0" presId="urn:microsoft.com/office/officeart/2005/8/layout/cycle2"/>
    <dgm:cxn modelId="{7033C082-4F35-4328-A508-8591D8D394E6}" type="presParOf" srcId="{E2E51B51-DAE0-4FB9-81AE-7A23CFA5E636}" destId="{E187F7CD-BD18-47B3-8557-1DA40063B7D0}" srcOrd="0" destOrd="0" presId="urn:microsoft.com/office/officeart/2005/8/layout/cycle2"/>
    <dgm:cxn modelId="{F006C489-4716-4F27-A9E5-CF9C9FDB67D9}" type="presParOf" srcId="{FE52F366-8C9B-4165-9476-E15910025483}" destId="{5C3FD5B6-B06F-4EA8-B4C3-4456CEEB3130}" srcOrd="20" destOrd="0" presId="urn:microsoft.com/office/officeart/2005/8/layout/cycle2"/>
    <dgm:cxn modelId="{4D7A1CEC-6495-4ECC-A57C-0B0938A47AD2}" type="presParOf" srcId="{FE52F366-8C9B-4165-9476-E15910025483}" destId="{67C4411B-640E-40FE-A9E1-A7A407F9FA47}" srcOrd="21" destOrd="0" presId="urn:microsoft.com/office/officeart/2005/8/layout/cycle2"/>
    <dgm:cxn modelId="{8C66309C-AE8F-4F77-9B7C-A90FF171AACD}" type="presParOf" srcId="{67C4411B-640E-40FE-A9E1-A7A407F9FA47}" destId="{7F1C63D9-C580-449C-95A2-08A1B2D5E3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5A4A-38B1-47E2-A4E6-E0BBC5762359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60C9B-FB6B-4D40-B5A0-259A6040B818}">
      <dsp:nvSpPr>
        <dsp:cNvPr id="0" name=""/>
        <dsp:cNvSpPr/>
      </dsp:nvSpPr>
      <dsp:spPr>
        <a:xfrm>
          <a:off x="3449" y="1305401"/>
          <a:ext cx="321022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153 zł</a:t>
          </a:r>
          <a:endParaRPr lang="pl-PL" sz="5600" kern="1200" dirty="0"/>
        </a:p>
      </dsp:txBody>
      <dsp:txXfrm>
        <a:off x="88415" y="1390367"/>
        <a:ext cx="3040297" cy="1570603"/>
      </dsp:txXfrm>
    </dsp:sp>
    <dsp:sp modelId="{15591E2C-3DD3-4B9B-A82D-25D8DAD0FB53}">
      <dsp:nvSpPr>
        <dsp:cNvPr id="0" name=""/>
        <dsp:cNvSpPr/>
      </dsp:nvSpPr>
      <dsp:spPr>
        <a:xfrm>
          <a:off x="3652685" y="1305401"/>
          <a:ext cx="321022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184,42 zł</a:t>
          </a:r>
          <a:endParaRPr lang="pl-PL" sz="5600" kern="1200" dirty="0"/>
        </a:p>
      </dsp:txBody>
      <dsp:txXfrm>
        <a:off x="3737651" y="1390367"/>
        <a:ext cx="3040297" cy="1570603"/>
      </dsp:txXfrm>
    </dsp:sp>
    <dsp:sp modelId="{C83DF553-4EBB-4B81-B886-FB045BE68444}">
      <dsp:nvSpPr>
        <dsp:cNvPr id="0" name=""/>
        <dsp:cNvSpPr/>
      </dsp:nvSpPr>
      <dsp:spPr>
        <a:xfrm>
          <a:off x="7301920" y="1305401"/>
          <a:ext cx="321022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215,84 zł</a:t>
          </a:r>
          <a:endParaRPr lang="pl-PL" sz="5600" kern="1200" dirty="0"/>
        </a:p>
      </dsp:txBody>
      <dsp:txXfrm>
        <a:off x="7386886" y="1390367"/>
        <a:ext cx="3040297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BB365-0111-4216-A08C-F17172A01982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D3CD-DAB6-4FDB-B6D0-00F01E383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84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D3CD-DAB6-4FDB-B6D0-00F01E3834E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49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Szczegółowe informacje opisane zostały w sprawozdaniu z Gminnego Programu Wspierania Rodziny za rok 2018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D3CD-DAB6-4FDB-B6D0-00F01E3834E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78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D3CD-DAB6-4FDB-B6D0-00F01E3834E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15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D3CD-DAB6-4FDB-B6D0-00F01E3834E0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41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22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6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92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9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47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14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6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0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12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7BFB-E74C-4D53-BBF7-FC8BE19DE7BC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AF68-5A04-4B56-9AED-5E61E1BC63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7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360169"/>
            <a:ext cx="9144000" cy="214979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>SPRAWOZDANIE</a:t>
            </a:r>
            <a:b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</a:b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>Z 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>DZIAŁALNOŚCI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/>
            </a:r>
            <a:b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</a:b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> GMINNEGO OŚRODKA POMOCY SPOŁECZNEJ</a:t>
            </a:r>
            <a:b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</a:b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lternateGothic2 BT" panose="020B0608020202050204" pitchFamily="34" charset="0"/>
              </a:rPr>
              <a:t>W KSIĄŻKACH</a:t>
            </a:r>
            <a:endParaRPr lang="pl-PL" sz="3600" b="1" dirty="0">
              <a:solidFill>
                <a:schemeClr val="accent5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KSIĄŻKI, MARZEC 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nałożone ustawą z dnia 12 marca 2004 r. o pomocy społecznej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Zadania </a:t>
            </a:r>
            <a:r>
              <a:rPr lang="pl-PL" b="1" dirty="0"/>
              <a:t>własne gminy o charakterze </a:t>
            </a:r>
            <a:r>
              <a:rPr lang="pl-PL" b="1" dirty="0" smtClean="0"/>
              <a:t>obowiązkowym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Zadania </a:t>
            </a:r>
            <a:r>
              <a:rPr lang="pl-PL" b="1" dirty="0"/>
              <a:t>własne </a:t>
            </a:r>
            <a:r>
              <a:rPr lang="pl-PL" b="1" dirty="0" smtClean="0"/>
              <a:t>gminy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Zadania </a:t>
            </a:r>
            <a:r>
              <a:rPr lang="pl-PL" b="1" dirty="0"/>
              <a:t>zlecone z zakresu administracji </a:t>
            </a:r>
            <a:r>
              <a:rPr lang="pl-PL" b="1" dirty="0" smtClean="0"/>
              <a:t>rządowej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05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świadczeń z pomocy społecznej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PIENIĘŻNE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NIEPIENIĘŻNE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15" name="Strzałka w dół 14"/>
          <p:cNvSpPr/>
          <p:nvPr/>
        </p:nvSpPr>
        <p:spPr>
          <a:xfrm>
            <a:off x="3086100" y="3200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8812530" y="30403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ŚWIADCZENIA PIENIĘŻNE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27417"/>
              </p:ext>
            </p:extLst>
          </p:nvPr>
        </p:nvGraphicFramePr>
        <p:xfrm>
          <a:off x="838200" y="1825625"/>
          <a:ext cx="10515603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3505201"/>
                <a:gridCol w="350520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Rodzaje świadczeń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świadczeń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 wypłaconych świadczeń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Zasiłek stały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285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117 499,81 zł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Zasiłek okresowy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488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178.506 zł</a:t>
                      </a:r>
                      <a:endParaRPr lang="pl-PL" dirty="0"/>
                    </a:p>
                  </a:txBody>
                  <a:tcPr marL="91441" marR="91441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Zasiłek celowy</a:t>
                      </a:r>
                      <a:endParaRPr lang="pl-PL" dirty="0"/>
                    </a:p>
                  </a:txBody>
                  <a:tcPr marL="91441" marR="914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66</a:t>
                      </a:r>
                      <a:endParaRPr lang="pl-PL" dirty="0"/>
                    </a:p>
                  </a:txBody>
                  <a:tcPr marL="91441" marR="914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5.465 zł </a:t>
                      </a:r>
                      <a:endParaRPr lang="pl-PL" dirty="0"/>
                    </a:p>
                  </a:txBody>
                  <a:tcPr marL="91441" marR="91441"/>
                </a:tc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Zasiłek</a:t>
                      </a:r>
                      <a:r>
                        <a:rPr lang="pl-PL" baseline="0" dirty="0" smtClean="0"/>
                        <a:t> celowy na zakup żywności w ramach programu „Pomoc państwa w zakresie dożywiania”</a:t>
                      </a:r>
                    </a:p>
                    <a:p>
                      <a:pPr algn="ctr"/>
                      <a:endParaRPr lang="pl-PL" baseline="0" dirty="0" smtClean="0"/>
                    </a:p>
                    <a:p>
                      <a:pPr algn="ctr"/>
                      <a:endParaRPr lang="pl-PL" dirty="0"/>
                    </a:p>
                  </a:txBody>
                  <a:tcPr marL="91441" marR="91441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84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28 680 zł 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Wynagrodzenie dla opiekuna z tytułu sprawowania opieki ustanowionej przez sąd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36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3.600</a:t>
                      </a:r>
                      <a:r>
                        <a:rPr lang="pl-PL" b="1" baseline="0" dirty="0" smtClean="0"/>
                        <a:t> zł</a:t>
                      </a:r>
                      <a:endParaRPr lang="pl-PL" b="1" dirty="0"/>
                    </a:p>
                  </a:txBody>
                  <a:tcPr marL="91441" marR="91441"/>
                </a:tc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847" y="3753485"/>
            <a:ext cx="149974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ŚWIADCZENIA NIEPIENIĘŻNE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03728"/>
              </p:ext>
            </p:extLst>
          </p:nvPr>
        </p:nvGraphicFramePr>
        <p:xfrm>
          <a:off x="838200" y="1825625"/>
          <a:ext cx="10515603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3505201"/>
                <a:gridCol w="350520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Rodzaj świadczeń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osób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 świadczeń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Składki zdrowotne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24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9701,80  zł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Gorący posiłek w szkole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55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23 109,00 zł 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opiekuńcze w miejscu zamieszkania</a:t>
                      </a:r>
                      <a:endParaRPr lang="pl-PL" b="0" dirty="0" smtClean="0"/>
                    </a:p>
                    <a:p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68 934,60 zł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(kwota wynagrodzenia opiekunek), </a:t>
                      </a:r>
                    </a:p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21 447,60  zł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(kwota wpływów z tytułu odpłatności)</a:t>
                      </a:r>
                      <a:endParaRPr lang="pl-PL" b="0" dirty="0" smtClean="0"/>
                    </a:p>
                    <a:p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Domy</a:t>
                      </a:r>
                      <a:r>
                        <a:rPr lang="pl-PL" baseline="0" dirty="0" smtClean="0"/>
                        <a:t> pomocy społecznej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291 388,83 zł</a:t>
                      </a:r>
                      <a:endParaRPr lang="pl-PL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Ośrodki wsparcia</a:t>
                      </a:r>
                      <a:r>
                        <a:rPr lang="pl-PL" baseline="0" dirty="0" smtClean="0"/>
                        <a:t> - ŚDS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------</a:t>
                      </a:r>
                      <a:endParaRPr lang="pl-PL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6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Wsparcie rodziny  - asystent rodziny i piecza zastępcza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ASYSTENT RODZINY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Koszt zadania</a:t>
            </a:r>
          </a:p>
          <a:p>
            <a:pPr marL="0" indent="0" algn="ctr">
              <a:buNone/>
            </a:pPr>
            <a:r>
              <a:rPr lang="pl-PL" b="1" dirty="0"/>
              <a:t>44 623,35 zł,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dirty="0"/>
              <a:t>tym: z dotacji 14 956,00 zł, ze środków FP – 5 882,00 zł oraz ze środków własnych 23 785,35 zł. 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PIECZA ZASTĘPCZA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Koszt zadania</a:t>
            </a:r>
          </a:p>
          <a:p>
            <a:pPr marL="0" indent="0" algn="ctr">
              <a:buNone/>
            </a:pPr>
            <a:r>
              <a:rPr lang="pl-PL" b="1" dirty="0"/>
              <a:t>19 657,50 </a:t>
            </a:r>
            <a:r>
              <a:rPr lang="pl-PL" b="1" dirty="0" smtClean="0"/>
              <a:t>zł </a:t>
            </a:r>
          </a:p>
          <a:p>
            <a:pPr marL="0" indent="0" algn="ctr">
              <a:buNone/>
            </a:pPr>
            <a:r>
              <a:rPr lang="pl-PL" dirty="0"/>
              <a:t>ś</a:t>
            </a:r>
            <a:r>
              <a:rPr lang="pl-PL" dirty="0" smtClean="0"/>
              <a:t>rodki własne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3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KARTA DUŻEJ RODZINY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2018 r. wydano 21 </a:t>
            </a:r>
            <a:r>
              <a:rPr lang="pl-PL" b="1" dirty="0" smtClean="0"/>
              <a:t>kart </a:t>
            </a:r>
            <a:r>
              <a:rPr lang="pl-PL" b="1" dirty="0"/>
              <a:t>dla 5 rodzin z terenu Gminy Książki.  Na realizację zadania otrzymano dotację z budżetu państwa na kwotę 57,42 zł. </a:t>
            </a: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Wyszukiwanie partnerów Karty Dużej Rodziny</a:t>
            </a:r>
          </a:p>
          <a:p>
            <a:pPr marL="0" indent="0" algn="ctr">
              <a:buNone/>
            </a:pPr>
            <a:r>
              <a:rPr lang="pl-PL" dirty="0"/>
              <a:t>https://empatia.mpips.gov.pl/web/piu/kdr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13" y="799466"/>
            <a:ext cx="2808999" cy="23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Program Operacyjny </a:t>
            </a:r>
            <a:r>
              <a:rPr lang="pl-PL" b="1" dirty="0"/>
              <a:t>Pomoc Żywnościowa </a:t>
            </a:r>
            <a:br>
              <a:rPr lang="pl-PL" b="1" dirty="0"/>
            </a:br>
            <a:r>
              <a:rPr lang="pl-PL" b="1" dirty="0"/>
              <a:t>2014 – 2020 [POPŻ] </a:t>
            </a:r>
            <a:r>
              <a:rPr lang="pl-PL" sz="1800" b="1" dirty="0" smtClean="0"/>
              <a:t>współfinansowany </a:t>
            </a:r>
            <a:r>
              <a:rPr lang="pl-PL" sz="1800" b="1" dirty="0"/>
              <a:t>ze środków Unii Europejskiej w ramach Europejskiego </a:t>
            </a:r>
            <a:r>
              <a:rPr lang="pl-PL" sz="1800" b="1" dirty="0" smtClean="0"/>
              <a:t>		Funduszu </a:t>
            </a:r>
            <a:r>
              <a:rPr lang="pl-PL" sz="1800" b="1" dirty="0"/>
              <a:t>Pomocy Najbardziej Potrzebującym </a:t>
            </a:r>
            <a:endParaRPr lang="pl-PL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b="1" dirty="0"/>
              <a:t>GOPS pełni funkcję OPL, tj. Organizacji Partnerskiej </a:t>
            </a:r>
            <a:r>
              <a:rPr lang="pl-PL" sz="1600" b="1" dirty="0" smtClean="0"/>
              <a:t>Lokalnej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Kryteria dochodowe 1402 zł – osoba samotna, 1056 zł – osoba w rodzinie</a:t>
            </a:r>
          </a:p>
          <a:p>
            <a:pPr marL="0" indent="0" algn="ctr">
              <a:buNone/>
            </a:pPr>
            <a:endParaRPr lang="pl-PL" sz="1600" b="1" dirty="0"/>
          </a:p>
          <a:p>
            <a:pPr marL="0" indent="0" algn="ctr">
              <a:buNone/>
            </a:pPr>
            <a:endParaRPr lang="pl-PL" sz="1600" dirty="0"/>
          </a:p>
        </p:txBody>
      </p:sp>
      <p:sp>
        <p:nvSpPr>
          <p:cNvPr id="7" name="Elipsa 6"/>
          <p:cNvSpPr/>
          <p:nvPr/>
        </p:nvSpPr>
        <p:spPr>
          <a:xfrm>
            <a:off x="5189220" y="2583180"/>
            <a:ext cx="1623060" cy="116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743 osoby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5758434" y="38839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975860" y="5062474"/>
            <a:ext cx="204978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39.250,39 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7691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PRODUKTY – podprogram 2018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/>
              <a:t>groszek z marchewką, fasola biała, koncentrat pomidorowy, buraczki, powidła śliwkowe, makaron jajeczny, makaron kukurydziany bezglutenowy, ryż biały, kasza gryczana, herbatniki maślane, mleko UHT, ser </a:t>
            </a:r>
            <a:r>
              <a:rPr lang="pl-PL" b="1" dirty="0" err="1"/>
              <a:t>podpuszkowy</a:t>
            </a:r>
            <a:r>
              <a:rPr lang="pl-PL" b="1" dirty="0"/>
              <a:t> dojrzewający, szynka drobiowa, szynka wieprzowa mielona, pasztet wieprzowy, kabanosy wieprzowe, filet z makreli w </a:t>
            </a:r>
            <a:r>
              <a:rPr lang="pl-PL" b="1" dirty="0" smtClean="0"/>
              <a:t>oleju, </a:t>
            </a:r>
            <a:r>
              <a:rPr lang="pl-PL" b="1" dirty="0"/>
              <a:t>cukier biały, miód nektarowy wielokwiatowy, olej rzepakowy, gulasz wieprzowy z warzywami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7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Punkt wydawania żywności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128" y="3282343"/>
            <a:ext cx="3138523" cy="235389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890" y="2531370"/>
            <a:ext cx="4944720" cy="37085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2415" y="2653054"/>
            <a:ext cx="5918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ŚWIĄTECZNA ZBIÓRKA ŻYWNOŚCI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naszej Gminie w grudniu 2018 r. w kilku sklepach zorganizowano  świąteczną zbiórkę żywności. </a:t>
            </a:r>
            <a:endParaRPr lang="pl-PL" b="1" dirty="0" smtClean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u="sng" dirty="0" smtClean="0"/>
              <a:t>Zebrano </a:t>
            </a:r>
            <a:r>
              <a:rPr lang="pl-PL" b="1" u="sng" dirty="0"/>
              <a:t>86,75 kg żywności, którą w formie paczek przekazano rodzinom, osobom korzystającym z usług opiekuńczych. </a:t>
            </a:r>
            <a:endParaRPr lang="pl-PL" b="1" u="sng" dirty="0" smtClean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tej akcji pomagało 10 wolontariuszy z Gimnazjum </a:t>
            </a:r>
            <a:br>
              <a:rPr lang="pl-PL" b="1" dirty="0"/>
            </a:br>
            <a:r>
              <a:rPr lang="pl-PL" b="1" dirty="0"/>
              <a:t>w Książkach.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57350" y="1291591"/>
            <a:ext cx="85382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Pomoc społeczna jest instytucją polityki społecznej państwa mająca na celu umożliwienie osobom i rodzinom przezwyciężenie trudnych sytuacji życiowych, których nie są </a:t>
            </a:r>
            <a:r>
              <a:rPr lang="pl-PL" sz="3200" b="1" dirty="0" smtClean="0"/>
              <a:t>oni </a:t>
            </a:r>
            <a:r>
              <a:rPr lang="pl-PL" sz="3200" b="1" dirty="0"/>
              <a:t>w stanie pokonać sami, wykorzystując własne uprawnienia, zasoby i możliwości. Zadaniem pomocy społecznej jest zapobieganie powyższym sytuacjom przez podejmowanie działań zmierzających do życiowego usamodzielnienia oraz integracji ze środowiskiem.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844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S</a:t>
            </a:r>
            <a:r>
              <a:rPr lang="pl-PL" b="1" dirty="0" smtClean="0">
                <a:solidFill>
                  <a:srgbClr val="FF0000"/>
                </a:solidFill>
              </a:rPr>
              <a:t>potkanie </a:t>
            </a:r>
            <a:r>
              <a:rPr lang="pl-PL" b="1" dirty="0">
                <a:solidFill>
                  <a:srgbClr val="FF0000"/>
                </a:solidFill>
              </a:rPr>
              <a:t>opłatkowe dla osób samotnych z terenu Gminy Książki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Uroczystość odbyła się </a:t>
            </a:r>
            <a:r>
              <a:rPr lang="pl-PL" dirty="0" smtClean="0"/>
              <a:t>w </a:t>
            </a:r>
            <a:r>
              <a:rPr lang="pl-PL" dirty="0"/>
              <a:t>restauracji MARIHEL w Książkach. GOPS poniósł wydatek na usługę cateringową w kwocie 3 600,00 zł.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Sponsorzy przekazali na ten cel - kwotę </a:t>
            </a:r>
            <a:r>
              <a:rPr lang="pl-PL" dirty="0"/>
              <a:t>1 420,00 </a:t>
            </a:r>
            <a:r>
              <a:rPr lang="pl-PL" dirty="0" smtClean="0"/>
              <a:t>zł</a:t>
            </a:r>
          </a:p>
          <a:p>
            <a:pPr marL="0" indent="0" algn="ctr">
              <a:buNone/>
            </a:pPr>
            <a:r>
              <a:rPr lang="pl-PL" dirty="0" smtClean="0"/>
              <a:t>Przygotowano </a:t>
            </a:r>
            <a:r>
              <a:rPr lang="pl-PL" dirty="0"/>
              <a:t>80 spożywczych paczek świątecznych dla </a:t>
            </a:r>
            <a:r>
              <a:rPr lang="pl-PL" dirty="0" smtClean="0"/>
              <a:t>podopiecznych. </a:t>
            </a:r>
          </a:p>
          <a:p>
            <a:pPr marL="0" indent="0" algn="ctr">
              <a:buNone/>
            </a:pPr>
            <a:r>
              <a:rPr lang="pl-PL" dirty="0" smtClean="0"/>
              <a:t>Uroczystość </a:t>
            </a:r>
            <a:r>
              <a:rPr lang="pl-PL" dirty="0"/>
              <a:t>uświetniły występy dzieci ze szkolnego koła Caritas oraz występy dzieci </a:t>
            </a:r>
            <a:r>
              <a:rPr lang="pl-PL" dirty="0" smtClean="0"/>
              <a:t>ze </a:t>
            </a:r>
            <a:r>
              <a:rPr lang="pl-PL" dirty="0"/>
              <a:t>świetlicy środowiskowej, które przygotowały dla każdego gościa kartki bożonarodzeniowe </a:t>
            </a:r>
            <a:r>
              <a:rPr lang="pl-PL" dirty="0" smtClean="0"/>
              <a:t>z </a:t>
            </a:r>
            <a:r>
              <a:rPr lang="pl-PL" dirty="0"/>
              <a:t>życzeniami.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Zadanie - przeciwdziałanie alkoholizmowi</a:t>
            </a:r>
            <a:br>
              <a:rPr lang="pl-PL" dirty="0" smtClean="0"/>
            </a:br>
            <a:r>
              <a:rPr lang="pl-PL" dirty="0"/>
              <a:t>P</a:t>
            </a:r>
            <a:r>
              <a:rPr lang="pl-PL" dirty="0" smtClean="0"/>
              <a:t>rowadzenie świetlicy środowiskowej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roku 2018 Ośrodek realizował również zadanie w zakresie przeciwdziałania alkoholizmowi poprzez prowadzenie świetlicy środowiskowej, której utrzymanie jest możliwe dzięki środkom pochodzącym z wpływów za sprzedaż napojów alkoholowych.</a:t>
            </a:r>
            <a:r>
              <a:rPr lang="pl-PL" dirty="0"/>
              <a:t>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Na </a:t>
            </a:r>
            <a:r>
              <a:rPr lang="pl-PL" dirty="0"/>
              <a:t>realizację tego zadania wydatkowano kwotę </a:t>
            </a:r>
            <a:r>
              <a:rPr lang="pl-PL" u="sng" dirty="0"/>
              <a:t>28 516,78 zł. </a:t>
            </a:r>
            <a:endParaRPr lang="pl-PL" u="sng" dirty="0" smtClean="0"/>
          </a:p>
          <a:p>
            <a:pPr marL="0" indent="0" algn="ctr">
              <a:buNone/>
            </a:pPr>
            <a:endParaRPr lang="pl-PL" u="sng" dirty="0"/>
          </a:p>
          <a:p>
            <a:pPr marL="0" indent="0" algn="ctr">
              <a:buNone/>
            </a:pPr>
            <a:r>
              <a:rPr lang="pl-PL" dirty="0"/>
              <a:t>Szczegółowy opis zadania znajduje się w sprawozdaniu z Gminnego Programu Profilaktyki i Rozwiązywania Problemów Alkoholowych i Programu Przeciwdziałania Narkomanii za rok 2018 w Gminie Książki</a:t>
            </a:r>
          </a:p>
          <a:p>
            <a:pPr marL="0" indent="0" algn="ctr">
              <a:buNone/>
            </a:pP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9395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Zadanie – przeciwdziałanie przemocy</a:t>
            </a:r>
            <a:br>
              <a:rPr lang="pl-PL" dirty="0" smtClean="0"/>
            </a:br>
            <a:r>
              <a:rPr lang="pl-PL" dirty="0" smtClean="0"/>
              <a:t>Zespół Interdyscyplinarny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Obsługą Zespołu interdyscyplinarnego zajmuje się Gminny Ośrodek Pomocy Społecznej. Odpowiedzialny za to zadanie jest wyznaczony pracownik socjalny, który jednocześnie pełni funkcję Przewodniczącej ZI. Obsługa Zespołu jest prowadzona w ramach środków własnych GOPS.</a:t>
            </a:r>
          </a:p>
          <a:p>
            <a:pPr marL="0" indent="0" algn="ctr">
              <a:buNone/>
            </a:pPr>
            <a:r>
              <a:rPr lang="pl-PL" dirty="0" smtClean="0"/>
              <a:t>W 2018 roku odbyły się 4 posiedzenia Zespołu Interdyscyplinarnego oraz 41 grup roboczych. 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Szczegółowy opis zadania w sprawozdaniu z Przeciwdziałania Przemocy w Rodzinie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9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Świadczenia rodzinne, fundusz alimentacyjny, świadczenie wychowawcze, dobry start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64" y="1825625"/>
            <a:ext cx="5727071" cy="4351338"/>
          </a:xfrm>
        </p:spPr>
      </p:pic>
    </p:spTree>
    <p:extLst>
      <p:ext uri="{BB962C8B-B14F-4D97-AF65-F5344CB8AC3E}">
        <p14:creationId xmlns:p14="http://schemas.microsoft.com/office/powerpoint/2010/main" val="22037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Świadczenia rodzinne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Na </a:t>
            </a:r>
            <a:r>
              <a:rPr lang="pl-PL" b="1" dirty="0"/>
              <a:t>w/w świadczenia w 2018 roku wydano łącznie 518 decyzji na świadczenia rodzinne  z podziałem na:</a:t>
            </a:r>
            <a:endParaRPr lang="pl-PL" dirty="0"/>
          </a:p>
          <a:p>
            <a:pPr lvl="1" algn="ctr"/>
            <a:r>
              <a:rPr lang="pl-PL" b="1" dirty="0"/>
              <a:t>zasiłki rodzinne wraz z dodatkami –  247 decyzji,</a:t>
            </a:r>
            <a:endParaRPr lang="pl-PL" dirty="0"/>
          </a:p>
          <a:p>
            <a:pPr lvl="1" algn="ctr"/>
            <a:r>
              <a:rPr lang="pl-PL" b="1" dirty="0"/>
              <a:t>zasiłki dla opiekuna  - 6 decyzji,</a:t>
            </a:r>
            <a:endParaRPr lang="pl-PL" dirty="0"/>
          </a:p>
          <a:p>
            <a:pPr lvl="1" algn="ctr"/>
            <a:r>
              <a:rPr lang="pl-PL" b="1" dirty="0"/>
              <a:t>specjalny zasiłek dla opiekuna – 21 decyzji,</a:t>
            </a:r>
            <a:endParaRPr lang="pl-PL" dirty="0"/>
          </a:p>
          <a:p>
            <a:pPr lvl="1" algn="ctr"/>
            <a:r>
              <a:rPr lang="pl-PL" b="1" dirty="0"/>
              <a:t>świadczenia pielęgnacyjne – 20 decyzji,</a:t>
            </a:r>
            <a:endParaRPr lang="pl-PL" dirty="0"/>
          </a:p>
          <a:p>
            <a:pPr lvl="1" algn="ctr"/>
            <a:r>
              <a:rPr lang="pl-PL" b="1" dirty="0"/>
              <a:t>jednorazowe zapomogi z tytułu urodzenia dziecka – 31 decyzji,</a:t>
            </a:r>
            <a:endParaRPr lang="pl-PL" dirty="0"/>
          </a:p>
          <a:p>
            <a:pPr lvl="1" algn="ctr"/>
            <a:r>
              <a:rPr lang="pl-PL" b="1" dirty="0"/>
              <a:t>zasiłki pielęgnacyjne – 176 decyzji, </a:t>
            </a:r>
            <a:endParaRPr lang="pl-PL" dirty="0"/>
          </a:p>
          <a:p>
            <a:pPr lvl="1" algn="ctr"/>
            <a:r>
              <a:rPr lang="pl-PL" b="1" dirty="0"/>
              <a:t>świadczenie rodzicielskie – 17 </a:t>
            </a:r>
            <a:r>
              <a:rPr lang="pl-PL" b="1" dirty="0" smtClean="0"/>
              <a:t>decyzji.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3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Zasiłek pielęgnacyjny – zmiana od 12 lat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453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59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00082"/>
              </p:ext>
            </p:extLst>
          </p:nvPr>
        </p:nvGraphicFramePr>
        <p:xfrm>
          <a:off x="3213735" y="548638"/>
          <a:ext cx="5764530" cy="634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50"/>
                <a:gridCol w="2162175"/>
                <a:gridCol w="1890395"/>
                <a:gridCol w="1350010"/>
              </a:tblGrid>
              <a:tr h="175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Lp.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Rodzaje świadczeń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Liczba świadczeń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Wydatki na świadczenia (w zł)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2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Zasiłki rodzinne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3.988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471.701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urodzenia dziecka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13.000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4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opieki nad dzieckiem w okresie korzystania z urlopu wychowawczego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11.624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66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samotnego wychowania dziecka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38.458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4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kształcenia i rehabilitacji dziecka niepełnosprawnego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22.310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66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rozpoczęcia roku szkolnego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23.600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4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podjęci przez dziecko nauki w szkole poza miejscem zamieszkania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484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35.288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66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Dodatek z tytułu wychowania dziecka w rodzinie wielodzietnej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751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71.345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783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Łącznie zasiłek rodzinny z dodatkami 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5.893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687.326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27147"/>
              </p:ext>
            </p:extLst>
          </p:nvPr>
        </p:nvGraphicFramePr>
        <p:xfrm>
          <a:off x="3213735" y="1383031"/>
          <a:ext cx="5764531" cy="5331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50"/>
                <a:gridCol w="2162176"/>
                <a:gridCol w="1890395"/>
                <a:gridCol w="1350010"/>
              </a:tblGrid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Lp.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Rodzaj</a:t>
                      </a:r>
                      <a:r>
                        <a:rPr lang="pl-PL" sz="1400" b="1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świadczenia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Liczba świadczeń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Kwota świadczeń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Zasiłki pielęgnacyjne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1.658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262.158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Świadczenia pielęgnacyjne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271.522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Specjalny zasiłek opiekuńczy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48.235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Łącznie świadczenia opiekuńcze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1.933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581.915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Zasiłek dla opiekuna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22.960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624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Jednorazowa zapomoga z tytułu urodzenia dziecka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32.000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Świadczenie rodzicielskie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174.140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582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Zasiłki rodzinne oraz dodatki na podst. art. 5 ust.3 ustawy tzw. złotówka za złotówkę, oraz świadczenia przyznane w ramach koordynacji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432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23.091,06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624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Jednorazowe świadczenie „Za życiem” w wysokości 4.000 zł.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6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Składki z tytułu ubezpieczenia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err="1" smtClean="0"/>
              <a:t>Emerytalno</a:t>
            </a:r>
            <a:r>
              <a:rPr lang="pl-PL" dirty="0" smtClean="0"/>
              <a:t> – rentowe	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59.599,82 zł – ZUS</a:t>
            </a:r>
          </a:p>
          <a:p>
            <a:pPr algn="ctr"/>
            <a:r>
              <a:rPr lang="pl-PL" dirty="0" smtClean="0"/>
              <a:t>1.086 zł - KRUS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zdrowotne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5.207,40 zł - ZUS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0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FUNDUSZ ALIMENTACYJNY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206573"/>
              </p:ext>
            </p:extLst>
          </p:nvPr>
        </p:nvGraphicFramePr>
        <p:xfrm>
          <a:off x="2011680" y="2057400"/>
          <a:ext cx="7909560" cy="402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7560"/>
                <a:gridCol w="1851382"/>
                <a:gridCol w="2490618"/>
              </a:tblGrid>
              <a:tr h="585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Wyszczególnienie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Kwota w zł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świadczeń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Wypłacone świadczenia z funduszu alimentacyjnego, z tego na osobę uprawnioną: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139.800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388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6572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0-17 lat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108.300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6572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18-24 lat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31.500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6572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25 lat i więcej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6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Kwoty zwrócone przez dłużników alimentacyjnych, z tego: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29.973,46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6572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Przekazane na dochody budżetu państwa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23.476,35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64780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Przekazane na dochody własne gminy wierzyciela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6.497,11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ZADANIA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516915" y="3461104"/>
            <a:ext cx="253388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Gminny Ośrodek </a:t>
            </a:r>
          </a:p>
          <a:p>
            <a:pPr algn="ctr"/>
            <a:r>
              <a:rPr lang="pl-PL" dirty="0" smtClean="0"/>
              <a:t>Pomocy Społecznej</a:t>
            </a:r>
          </a:p>
          <a:p>
            <a:pPr algn="ctr"/>
            <a:r>
              <a:rPr lang="pl-PL" dirty="0"/>
              <a:t>w</a:t>
            </a:r>
            <a:r>
              <a:rPr lang="pl-PL" dirty="0" smtClean="0"/>
              <a:t> Książkach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7026465" y="398533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7759086" y="4856527"/>
            <a:ext cx="1531345" cy="773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ustawa o pomocy społecznej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7138930" y="3602516"/>
            <a:ext cx="1079653" cy="4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8218583" y="3243081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Świadczenia rodzinne i fundusz alimentacyjny</a:t>
            </a:r>
            <a:endParaRPr lang="pl-PL" sz="1000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5695720" y="2875402"/>
            <a:ext cx="0" cy="51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4717055" y="1954127"/>
            <a:ext cx="19573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Świadczenie wychowawcze 500+</a:t>
            </a:r>
            <a:endParaRPr lang="pl-PL" sz="1000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6775373" y="2875402"/>
            <a:ext cx="561861" cy="51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7129290" y="2077153"/>
            <a:ext cx="15533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Dobry start</a:t>
            </a:r>
            <a:endParaRPr lang="pl-PL" sz="1000" dirty="0"/>
          </a:p>
        </p:txBody>
      </p:sp>
      <p:cxnSp>
        <p:nvCxnSpPr>
          <p:cNvPr id="21" name="Łącznik prosty ze strzałką 20"/>
          <p:cNvCxnSpPr/>
          <p:nvPr/>
        </p:nvCxnSpPr>
        <p:spPr>
          <a:xfrm flipH="1" flipV="1">
            <a:off x="3866920" y="3393195"/>
            <a:ext cx="649995" cy="30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2379643" y="2655276"/>
            <a:ext cx="15203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Karta Dużej Rodziny</a:t>
            </a:r>
            <a:endParaRPr lang="pl-PL" sz="1000" dirty="0"/>
          </a:p>
        </p:txBody>
      </p:sp>
      <p:cxnSp>
        <p:nvCxnSpPr>
          <p:cNvPr id="24" name="Łącznik prosty ze strzałką 23"/>
          <p:cNvCxnSpPr/>
          <p:nvPr/>
        </p:nvCxnSpPr>
        <p:spPr>
          <a:xfrm flipH="1">
            <a:off x="3767769" y="4157481"/>
            <a:ext cx="749146" cy="218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2060154" y="3942127"/>
            <a:ext cx="16470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Dodatki mieszkaniowe i energetyczne</a:t>
            </a:r>
            <a:endParaRPr lang="pl-PL" sz="1000" dirty="0"/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111827" y="4375504"/>
            <a:ext cx="0" cy="48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4247003" y="4899732"/>
            <a:ext cx="15368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Pomoc materialna dla uczniów</a:t>
            </a:r>
            <a:endParaRPr lang="pl-PL" sz="10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6455884" y="4399327"/>
            <a:ext cx="11017" cy="36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5908252" y="4779054"/>
            <a:ext cx="1528133" cy="894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Wpieranie rodziny</a:t>
            </a:r>
            <a:endParaRPr lang="pl-PL" sz="1000" dirty="0"/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3007605" y="4375504"/>
            <a:ext cx="1509310" cy="84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1983036" y="5221995"/>
            <a:ext cx="1564395" cy="705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Punkt wydawania żywności</a:t>
            </a:r>
            <a:endParaRPr lang="pl-PL" sz="1000" dirty="0"/>
          </a:p>
        </p:txBody>
      </p:sp>
      <p:cxnSp>
        <p:nvCxnSpPr>
          <p:cNvPr id="36" name="Łącznik prosty ze strzałką 35"/>
          <p:cNvCxnSpPr>
            <a:stCxn id="4" idx="3"/>
          </p:cNvCxnSpPr>
          <p:nvPr/>
        </p:nvCxnSpPr>
        <p:spPr>
          <a:xfrm>
            <a:off x="7050795" y="3918304"/>
            <a:ext cx="1465243" cy="566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8554598" y="4223961"/>
            <a:ext cx="2146913" cy="607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Świetlica środowiskowa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58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Świadczenie wychowawcze – 500 +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b="1" dirty="0"/>
              <a:t>Liczba świadczeń wychowawczych należnych w roku 2018 – 5.558</a:t>
            </a:r>
            <a:endParaRPr lang="pl-PL" dirty="0"/>
          </a:p>
          <a:p>
            <a:pPr lvl="0">
              <a:lnSpc>
                <a:spcPct val="100000"/>
              </a:lnSpc>
            </a:pPr>
            <a:r>
              <a:rPr lang="pl-PL" b="1" dirty="0"/>
              <a:t>Kwota wypłaconego świadczenia wychowawczego w roku 2018  – 2 770 156 zł</a:t>
            </a:r>
            <a:endParaRPr lang="pl-PL" dirty="0"/>
          </a:p>
          <a:p>
            <a:pPr lvl="0">
              <a:lnSpc>
                <a:spcPct val="100000"/>
              </a:lnSpc>
            </a:pPr>
            <a:r>
              <a:rPr lang="pl-PL" b="1" dirty="0"/>
              <a:t>Liczba dzieci uprawnionych do świadczenia wychowawczego – 466</a:t>
            </a:r>
            <a:endParaRPr lang="pl-PL" dirty="0"/>
          </a:p>
          <a:p>
            <a:pPr lvl="0">
              <a:lnSpc>
                <a:spcPct val="100000"/>
              </a:lnSpc>
            </a:pPr>
            <a:r>
              <a:rPr lang="pl-PL" b="1" dirty="0"/>
              <a:t>Liczba decyzji wydanych w sprawach dotyczących świadczenia wychowawczego w roku 2018 – 338</a:t>
            </a:r>
            <a:endParaRPr lang="pl-PL" dirty="0"/>
          </a:p>
          <a:p>
            <a:pPr lvl="0">
              <a:lnSpc>
                <a:spcPct val="100000"/>
              </a:lnSpc>
            </a:pPr>
            <a:r>
              <a:rPr lang="pl-PL" b="1" dirty="0"/>
              <a:t>Liczba rodzin objętych świadczeniem </a:t>
            </a:r>
            <a:r>
              <a:rPr lang="pl-PL" b="1" dirty="0" smtClean="0"/>
              <a:t>wychowawczym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b="1" dirty="0"/>
              <a:t> </a:t>
            </a:r>
            <a:r>
              <a:rPr lang="pl-PL" b="1" dirty="0" smtClean="0"/>
              <a:t>- 268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56" y="4343400"/>
            <a:ext cx="303085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Dobry start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dirty="0"/>
              <a:t>2018 roku w gminie Książki złożono 332 </a:t>
            </a:r>
            <a:r>
              <a:rPr lang="pl-PL" dirty="0" smtClean="0"/>
              <a:t>wnioski na nowe świadczenie. </a:t>
            </a:r>
          </a:p>
          <a:p>
            <a:pPr marL="0" indent="0" algn="ctr">
              <a:buNone/>
            </a:pPr>
            <a:r>
              <a:rPr lang="pl-PL" dirty="0" smtClean="0"/>
              <a:t>Przyznano </a:t>
            </a:r>
            <a:r>
              <a:rPr lang="pl-PL" dirty="0"/>
              <a:t>503 świadczenia na łączną kwotę </a:t>
            </a:r>
            <a:r>
              <a:rPr lang="pl-PL" u="sng" dirty="0"/>
              <a:t>150.900 zł. 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50" y="3931920"/>
            <a:ext cx="2906104" cy="21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Dodatek mieszkaniowy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Dodatki mieszkaniowe i energetyczne w rozdziale budżetowym 85215 są nowymi zadaniami, które zostały przekazane do </a:t>
            </a:r>
            <a:r>
              <a:rPr lang="pl-PL" b="1" dirty="0"/>
              <a:t>realizacji Gminnemu Ośrodkowi Pomocy Społecznej od 01.01.2018 r. </a:t>
            </a:r>
            <a:endParaRPr lang="pl-PL" dirty="0"/>
          </a:p>
          <a:p>
            <a:endParaRPr lang="pl-PL" b="1" dirty="0" smtClean="0"/>
          </a:p>
          <a:p>
            <a:r>
              <a:rPr lang="pl-PL" b="1" dirty="0" smtClean="0"/>
              <a:t>W </a:t>
            </a:r>
            <a:r>
              <a:rPr lang="pl-PL" b="1" dirty="0"/>
              <a:t>przypadku wypłaty dodatków mieszkaniowych realizowano wypłaty ze środków własnych Gminy </a:t>
            </a:r>
            <a:r>
              <a:rPr lang="pl-PL" b="1" dirty="0" smtClean="0"/>
              <a:t>w kwocie </a:t>
            </a:r>
            <a:r>
              <a:rPr lang="pl-PL" b="1" u="sng" dirty="0"/>
              <a:t>95 175,46 </a:t>
            </a:r>
            <a:r>
              <a:rPr lang="pl-PL" b="1" u="sng" dirty="0" smtClean="0"/>
              <a:t>zł</a:t>
            </a:r>
            <a:endParaRPr lang="pl-PL" b="1" u="sng" dirty="0"/>
          </a:p>
          <a:p>
            <a:endParaRPr lang="pl-PL" b="1" dirty="0" smtClean="0"/>
          </a:p>
          <a:p>
            <a:r>
              <a:rPr lang="pl-PL" b="1" dirty="0" smtClean="0"/>
              <a:t>W </a:t>
            </a:r>
            <a:r>
              <a:rPr lang="pl-PL" b="1" dirty="0"/>
              <a:t>2018 roku 58 osób otrzymało dodatek mieszkaniowy, wypłacono 540 świadczeń. </a:t>
            </a:r>
            <a:endParaRPr lang="pl-PL" b="1" dirty="0" smtClean="0"/>
          </a:p>
          <a:p>
            <a:r>
              <a:rPr lang="pl-PL" b="1" dirty="0" smtClean="0"/>
              <a:t>Wydano </a:t>
            </a:r>
            <a:r>
              <a:rPr lang="pl-PL" b="1" dirty="0"/>
              <a:t>85 decyzji przyznających dodatek mieszkaniowy i 20 decyzji odmownych.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Dodatek energetyczny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Na </a:t>
            </a:r>
            <a:r>
              <a:rPr lang="pl-PL" b="1" dirty="0"/>
              <a:t>wypłatę dodatków energetycznych </a:t>
            </a:r>
            <a:r>
              <a:rPr lang="pl-PL" b="1" dirty="0" smtClean="0"/>
              <a:t>wydatkowano </a:t>
            </a:r>
            <a:r>
              <a:rPr lang="pl-PL" b="1" dirty="0"/>
              <a:t>środki </a:t>
            </a:r>
            <a:r>
              <a:rPr lang="pl-PL" b="1" dirty="0" smtClean="0"/>
              <a:t>w </a:t>
            </a:r>
            <a:r>
              <a:rPr lang="pl-PL" b="1" dirty="0"/>
              <a:t>kwocie </a:t>
            </a:r>
            <a:r>
              <a:rPr lang="pl-PL" b="1" u="sng" dirty="0"/>
              <a:t>2 889,59 </a:t>
            </a:r>
            <a:r>
              <a:rPr lang="pl-PL" b="1" u="sng" dirty="0" smtClean="0"/>
              <a:t>zł – dotacja z budżetu państwa.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Dodatek </a:t>
            </a:r>
            <a:r>
              <a:rPr lang="pl-PL" b="1" dirty="0"/>
              <a:t>energetyczny otrzymało 28 osób, wypłacono 199 świadczeń.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Wydano </a:t>
            </a:r>
            <a:r>
              <a:rPr lang="pl-PL" b="1" dirty="0"/>
              <a:t>52 decyzje przyznające dodatek energetyczny i 10 decyzji odmownych.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5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pl-PL" dirty="0" smtClean="0"/>
              <a:t>Stypendia szkolne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Na wypłatę stypendiów w 2018 r. </a:t>
            </a:r>
            <a:r>
              <a:rPr lang="pl-PL" b="1" dirty="0"/>
              <a:t>wydatkowano kwotę  </a:t>
            </a:r>
            <a:r>
              <a:rPr lang="pl-PL" b="1" u="sng" dirty="0"/>
              <a:t>106 394,40zł ze </a:t>
            </a:r>
            <a:r>
              <a:rPr lang="pl-PL" b="1" u="sng" dirty="0" smtClean="0"/>
              <a:t>środków </a:t>
            </a:r>
            <a:r>
              <a:rPr lang="pl-PL" b="1" u="sng" dirty="0"/>
              <a:t>dotacji  oraz 11 821,60 </a:t>
            </a:r>
            <a:r>
              <a:rPr lang="pl-PL" b="1" u="sng" dirty="0" smtClean="0"/>
              <a:t>zł </a:t>
            </a:r>
            <a:r>
              <a:rPr lang="pl-PL" b="1" u="sng" dirty="0"/>
              <a:t>ze środków </a:t>
            </a:r>
            <a:r>
              <a:rPr lang="pl-PL" b="1" u="sng" dirty="0" smtClean="0"/>
              <a:t>własnych</a:t>
            </a:r>
            <a:r>
              <a:rPr lang="pl-PL" b="1" dirty="0" smtClean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W 2018 r wpłynęło 79 wniosków o przyznanie stypendium szkolnego. Wszystkie wnioski zostały pozytywnie rozpatrzone.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okresie od stycznia do czerwca wypłacono stypendia na kwotę 69 386 zł, </a:t>
            </a:r>
            <a:r>
              <a:rPr lang="pl-PL" b="1" dirty="0" smtClean="0"/>
              <a:t>w okresie </a:t>
            </a:r>
            <a:r>
              <a:rPr lang="pl-PL" b="1" dirty="0"/>
              <a:t>od września do grudnia na kwotę 48 830 zł. 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3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Potrzeby w zakresie pomocy społecznej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l-PL" dirty="0" smtClean="0"/>
              <a:t>wspieranie </a:t>
            </a:r>
            <a:r>
              <a:rPr lang="pl-PL" dirty="0"/>
              <a:t>rodziny w pełnieniu ich podstawowej funkcji poprzez wsparcie asystenta rodziny (zapewnienie środków finansowych na zatrudnienie asystenta rodziny),</a:t>
            </a:r>
          </a:p>
          <a:p>
            <a:pPr lvl="0"/>
            <a:r>
              <a:rPr lang="pl-PL" dirty="0"/>
              <a:t>zapewnienie rozwoju środowiskowej opieki osobom zależnym z powodu stanu zdrowia </a:t>
            </a:r>
            <a:br>
              <a:rPr lang="pl-PL" dirty="0"/>
            </a:br>
            <a:r>
              <a:rPr lang="pl-PL" dirty="0"/>
              <a:t>lub wieku – zabezpieczenie środków finansowych na organizację usług opiekuńczych, w tym specjalistycznych, tak aby osoba mogła jak najdłużej pozostać w jej naturalnym środowisku, wdrożenie systemu </a:t>
            </a:r>
            <a:r>
              <a:rPr lang="pl-PL" dirty="0" err="1"/>
              <a:t>teleopieki</a:t>
            </a:r>
            <a:r>
              <a:rPr lang="pl-PL" dirty="0"/>
              <a:t>, przy współpracy z Regionalnym Ośrodkiem Polityki Społecznej,</a:t>
            </a:r>
          </a:p>
          <a:p>
            <a:pPr lvl="0"/>
            <a:r>
              <a:rPr lang="pl-PL" dirty="0"/>
              <a:t>zapewnienie środków finansowych na pokrycie kosztów pobytu osób skierowanych </a:t>
            </a:r>
            <a:br>
              <a:rPr lang="pl-PL" dirty="0"/>
            </a:br>
            <a:r>
              <a:rPr lang="pl-PL" dirty="0"/>
              <a:t>do domów pomocy społecznej i pieczy zastępczej,</a:t>
            </a:r>
          </a:p>
          <a:p>
            <a:pPr lvl="0"/>
            <a:r>
              <a:rPr lang="pl-PL" dirty="0"/>
              <a:t>zapewnienie środków finansowych na utrzymanie Gminnego Ośrodka Pomocy Społecznej w Książkach, w tym również na wynagrodzenia pracowników,</a:t>
            </a:r>
          </a:p>
          <a:p>
            <a:pPr lvl="0"/>
            <a:r>
              <a:rPr lang="pl-PL" dirty="0"/>
              <a:t>podnoszenie kwalifikacji i kompetencji kadry GOPS-u, poprzez zapewnienie środków finansowych na warsztaty i szkolenia,</a:t>
            </a:r>
          </a:p>
          <a:p>
            <a:pPr lvl="0"/>
            <a:r>
              <a:rPr lang="pl-PL" dirty="0"/>
              <a:t>podejmowanie działań służących aktywizacji zawodowej, społecznej, edukacyjnej </a:t>
            </a:r>
            <a:br>
              <a:rPr lang="pl-PL" dirty="0"/>
            </a:br>
            <a:r>
              <a:rPr lang="pl-PL" dirty="0"/>
              <a:t>i zdrowotnej osób marginalizowanych oraz zagrożonych wykluczeniem społecznym,</a:t>
            </a:r>
          </a:p>
          <a:p>
            <a:pPr lvl="0"/>
            <a:r>
              <a:rPr lang="pl-PL" dirty="0"/>
              <a:t>zapewnienie schronienia osobom bezdomnym w schronisku, noclegowni lub ogrzewalni.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5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SPRAWOZDANIE </a:t>
            </a:r>
            <a:r>
              <a:rPr lang="pl-PL" sz="2800" b="1" dirty="0"/>
              <a:t>Z REALIZACJI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/>
              <a:t>GMINNEGO PROGRAMU WSPIERANIA RODZINY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/>
              <a:t>ZA ROK 2018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Gminny </a:t>
            </a:r>
            <a:r>
              <a:rPr lang="pl-PL" dirty="0"/>
              <a:t>Program Wspierania Rodziny w Gminie Książki na lata </a:t>
            </a:r>
            <a:r>
              <a:rPr lang="pl-PL" dirty="0" smtClean="0"/>
              <a:t>2016 - 2018 </a:t>
            </a:r>
            <a:r>
              <a:rPr lang="pl-PL" dirty="0"/>
              <a:t>został uchwalony Uchwałą Nr XVIII/102/16 z dnia 27 kwietnia 2016 r. Stanowi samodzielny program, służący wspieraniu rodziny przeżywającej trudności w wypełnianiu funkcji opiekuńczo – wychowawczych.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43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u="sng" dirty="0">
                <a:solidFill>
                  <a:srgbClr val="00B050"/>
                </a:solidFill>
              </a:rPr>
              <a:t>Głównym celem </a:t>
            </a:r>
            <a:r>
              <a:rPr lang="pl-PL" sz="2800" dirty="0"/>
              <a:t>programu jest tworzenie warunków sprzyjających wspieraniu rodziny i jej prawidłowego funkcjonowania.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rgbClr val="00B050"/>
                </a:solidFill>
              </a:rPr>
              <a:t>Cele szczegółowe programu to: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wspieranie rodziny w wychowaniu dziecka oraz w pełnieniu funkcji opiekuńczej i wychowawczej, 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praca z rodziną w celu zapobiegania sytuacji kryzysowych, 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zapewnienie bezpieczeństwa dziecku i rodzinie. 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09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/>
              <a:t>"Programu asystent rodziny i koordynator rodzinnej pieczy zastępczej na rok </a:t>
            </a:r>
            <a:r>
              <a:rPr lang="pl-PL" sz="3200" dirty="0" smtClean="0"/>
              <a:t>2018„ – rządowy program </a:t>
            </a:r>
            <a:r>
              <a:rPr lang="pl-PL" sz="3200" dirty="0" err="1" smtClean="0"/>
              <a:t>MRPiPS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Na </a:t>
            </a:r>
            <a:r>
              <a:rPr lang="pl-PL" dirty="0"/>
              <a:t>zatrudnienie Asystenta rodziny zrealizowano łącznie wydatki </a:t>
            </a:r>
            <a:r>
              <a:rPr lang="pl-PL" dirty="0" smtClean="0"/>
              <a:t>w kwocie </a:t>
            </a:r>
            <a:r>
              <a:rPr lang="pl-PL" u="sng" dirty="0"/>
              <a:t>44 623,35 zł, </a:t>
            </a:r>
            <a:endParaRPr lang="pl-PL" u="sng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tym: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 </a:t>
            </a:r>
            <a:r>
              <a:rPr lang="pl-PL" dirty="0"/>
              <a:t>dotacji 14 956,00 zł,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ze </a:t>
            </a:r>
            <a:r>
              <a:rPr lang="pl-PL" dirty="0"/>
              <a:t>środków FP – 5 882,00 </a:t>
            </a:r>
            <a:r>
              <a:rPr lang="pl-PL" dirty="0" smtClean="0"/>
              <a:t>zł,</a:t>
            </a:r>
          </a:p>
          <a:p>
            <a:pPr marL="0" indent="0">
              <a:buNone/>
            </a:pPr>
            <a:r>
              <a:rPr lang="pl-PL" dirty="0" smtClean="0"/>
              <a:t>ze </a:t>
            </a:r>
            <a:r>
              <a:rPr lang="pl-PL" dirty="0"/>
              <a:t>środków własnych 23 785,35 zł.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0" y="3480435"/>
            <a:ext cx="3886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Dane </a:t>
            </a:r>
            <a:r>
              <a:rPr lang="pl-PL" dirty="0"/>
              <a:t>dotyczące rodzin objętych wsparciem asystenta rodziny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62440"/>
              </p:ext>
            </p:extLst>
          </p:nvPr>
        </p:nvGraphicFramePr>
        <p:xfrm>
          <a:off x="838200" y="1825625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Liczba rodzin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rodzin, z którymi rozpoczęto współpracę w roku 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Ilość osób w rodzinach, w tym: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dzieci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dorośli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37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Zatrudnienie - </a:t>
            </a:r>
            <a:r>
              <a:rPr lang="pl-PL" sz="3100" dirty="0" smtClean="0"/>
              <a:t>na </a:t>
            </a:r>
            <a:r>
              <a:rPr lang="pl-PL" sz="3100" dirty="0"/>
              <a:t>dzień 31.12.2018 r. zatrudnienie w Ośrodku kształtowało się następująco</a:t>
            </a:r>
            <a:r>
              <a:rPr lang="pl-PL" sz="3100" dirty="0" smtClean="0"/>
              <a:t>: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502369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pl-PL" dirty="0" smtClean="0"/>
              <a:t>1 </a:t>
            </a:r>
            <a:r>
              <a:rPr lang="pl-PL" dirty="0"/>
              <a:t>kierownik – 1 etat,</a:t>
            </a:r>
          </a:p>
          <a:p>
            <a:pPr lvl="0"/>
            <a:r>
              <a:rPr lang="pl-PL" dirty="0"/>
              <a:t>1 główny księgowy – 1 etat,</a:t>
            </a:r>
          </a:p>
          <a:p>
            <a:pPr lvl="0"/>
            <a:r>
              <a:rPr lang="pl-PL" dirty="0"/>
              <a:t>3 pracowników socjalnych w rejonach opiekuńczych – 3 etaty (pracownicy socjalni wykonują również inne zadania m.in. obsługa zespołu interdyscyplinarnego i świetlicy środowiskowej, obsługa rządowego programu Karta Dużej Rodziny, dystrybucja żywności, ubezpieczenia </a:t>
            </a:r>
            <a:r>
              <a:rPr lang="pl-PL" dirty="0" smtClean="0"/>
              <a:t>podopiecznych</a:t>
            </a:r>
            <a:r>
              <a:rPr lang="pl-PL" dirty="0"/>
              <a:t>),</a:t>
            </a:r>
          </a:p>
          <a:p>
            <a:pPr lvl="0"/>
            <a:r>
              <a:rPr lang="pl-PL" dirty="0"/>
              <a:t>1 podinspektor – stanowisko ds. świadczeń rodzinnych i funduszu alimentacyjnego – 1 etat,</a:t>
            </a:r>
          </a:p>
          <a:p>
            <a:pPr lvl="0"/>
            <a:r>
              <a:rPr lang="pl-PL" dirty="0"/>
              <a:t>1 referent – stanowisko ds. świadczenia wychowawczego, kadr i płac – 1 etat,</a:t>
            </a:r>
          </a:p>
          <a:p>
            <a:pPr lvl="0"/>
            <a:r>
              <a:rPr lang="pl-PL" dirty="0"/>
              <a:t>1 referent – stanowisko ds. świadczenia wychowawczego – 1 etat (</a:t>
            </a:r>
            <a:r>
              <a:rPr lang="pl-PL" b="1" dirty="0"/>
              <a:t>umowa na zastępstwo</a:t>
            </a:r>
            <a:r>
              <a:rPr lang="pl-PL" dirty="0"/>
              <a:t>),</a:t>
            </a:r>
          </a:p>
          <a:p>
            <a:pPr lvl="0"/>
            <a:r>
              <a:rPr lang="pl-PL" dirty="0"/>
              <a:t>1 referent – stanowisko ds. płac – 1/5 etatu – (</a:t>
            </a:r>
            <a:r>
              <a:rPr lang="pl-PL" b="1" dirty="0"/>
              <a:t>umowa na zastępstwo</a:t>
            </a:r>
            <a:r>
              <a:rPr lang="pl-PL" dirty="0"/>
              <a:t>),</a:t>
            </a:r>
          </a:p>
          <a:p>
            <a:pPr lvl="0"/>
            <a:r>
              <a:rPr lang="pl-PL" dirty="0"/>
              <a:t>1 pomoc administracyjna – stanowisko ds. dodatków mieszkaniowych i energetycznych oraz stypendiów szkolnych – 1 etat </a:t>
            </a:r>
            <a:r>
              <a:rPr lang="pl-PL" b="1" dirty="0"/>
              <a:t>(umowa w ramach prac interwencyjnych),</a:t>
            </a:r>
            <a:endParaRPr lang="pl-PL" dirty="0"/>
          </a:p>
          <a:p>
            <a:pPr lvl="0"/>
            <a:r>
              <a:rPr lang="pl-PL" dirty="0"/>
              <a:t>1 asystent rodziny – 1 etat,</a:t>
            </a:r>
          </a:p>
          <a:p>
            <a:pPr lvl="0"/>
            <a:r>
              <a:rPr lang="pl-PL" dirty="0"/>
              <a:t>3 opiekunki środowiskowe – 3 etaty - opiekunki środowiskowe zatrudniane były </a:t>
            </a:r>
            <a:r>
              <a:rPr lang="pl-PL" b="1" dirty="0"/>
              <a:t>w ramach prac interwencyjnych </a:t>
            </a:r>
            <a:r>
              <a:rPr lang="pl-PL" dirty="0"/>
              <a:t>z dofinansowaniem z Powiatowego Urzędu Pracy w Wąbrzeźnie,</a:t>
            </a:r>
          </a:p>
          <a:p>
            <a:pPr lvl="0"/>
            <a:r>
              <a:rPr lang="pl-PL" dirty="0"/>
              <a:t>2 wychowawców w świetlicy środowiskowej zatrudnionych w ramach umowy zlecenie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3300" dirty="0"/>
              <a:t>Zarządzeniem Kierownika z </a:t>
            </a:r>
            <a:r>
              <a:rPr lang="pl-PL" sz="3300" dirty="0" smtClean="0"/>
              <a:t>dnia </a:t>
            </a:r>
            <a:r>
              <a:rPr lang="pl-PL" sz="3300" dirty="0"/>
              <a:t>23.07.2018 r. powołano w Gminnym Ośrodka Pomocy Społecznej w Książkach inspektora ochrony danych osobowych, zgodnie z obowiązującymi przepisami.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Odpłatność gminy za pobyt dzieci w pieczy zastępczej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2018 roku łącznie gmina partycypowała w kosztach pobytu 4 dzieci w rodzinach zastępczych.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Jeden</a:t>
            </a:r>
            <a:r>
              <a:rPr lang="pl-PL" dirty="0"/>
              <a:t> małoletni przebywał </a:t>
            </a:r>
            <a:r>
              <a:rPr lang="pl-PL" dirty="0" smtClean="0"/>
              <a:t>w</a:t>
            </a:r>
            <a:r>
              <a:rPr lang="pl-PL" dirty="0"/>
              <a:t> zawodowej rodzinie zastępczej specjalistycznej, gmina ponosiła odpłatność w wysokości 50% kosztów pobytu, za 3 rodzeństwa przebywających w spokrewnionej rodzinie zastępczej gmina ponosiła 50%.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sumie gmina poniosła odpłatność za pobyt małoletnich w rodzinnej pieczy zastępczej w łącznej wysokości </a:t>
            </a:r>
            <a:r>
              <a:rPr lang="pl-PL" u="sng" dirty="0"/>
              <a:t>19 657,50 zł. </a:t>
            </a:r>
            <a:endParaRPr lang="pl-PL" u="sng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2018 r. żadne dziecko z terenu Gminy Książki nie zostało umieszczone w pieczy zastępczej.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Współpraca na rzecz dziecka i rodziny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3556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5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pl-PL" dirty="0" smtClean="0"/>
              <a:t>Świetlica środowiskowa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 2018 r. obejmowała wsparciem od stycznia do czerwca 2018 -  13 małoletnich, od września do grudnia 2018 r. – 9 małoletnich, głównie młodszych ze szkoły podstawowej.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Świetlica </a:t>
            </a:r>
            <a:r>
              <a:rPr lang="pl-PL" dirty="0"/>
              <a:t>środowiskowa otwarta jest od poniedziałku do piątku w godzinach od 13.40 do 15.40, w środy od 14.40 do 16.40.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Zatrudnionych </a:t>
            </a:r>
            <a:r>
              <a:rPr lang="pl-PL" dirty="0"/>
              <a:t>jest dwoje wychowawców w ramach umowy zlecenie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dirty="0"/>
              <a:t>Świetlica środowiskowa od lipca 2016 roku działa w strukturze Gminnego Ośrodka Pomocy Społecznej w Książkach.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8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Kolejne cele były realizowane przez różne zadania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Karta Dużej Rodziny;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Posiłek w szkole;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Praca socjalna na rzecz rodzin z dziećmi;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Wsparcie finansowe rodzin, w tym: świadczenia z pomocy społecznej, świadczenia rodzinne, świadczenie wychowawcze, dobry start, z funduszu alimentacyjnego, stypendia szkolne;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Wzmacnianie kompetencji kadry pracującej na rzecz dziecka i rodziny.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0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3600" b="1" dirty="0" smtClean="0"/>
              <a:t>Sprawozdanie 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>z realizacji Gminnego Programu Przeciwdziałania Przemocy w Rodzinie 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oraz Ochrony Ofiar Przemocy </a:t>
            </a:r>
            <a:br>
              <a:rPr lang="pl-PL" sz="3600" b="1" dirty="0"/>
            </a:br>
            <a:r>
              <a:rPr lang="pl-PL" sz="3600" b="1" dirty="0"/>
              <a:t>w Rodzinie za rok 2018.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52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Gminny </a:t>
            </a:r>
            <a:r>
              <a:rPr lang="pl-PL" sz="1800" b="1" dirty="0"/>
              <a:t>program przeciwdziałania przemocy w rodzinie oraz ochrony ofiar przemocy </a:t>
            </a:r>
            <a:br>
              <a:rPr lang="pl-PL" sz="1800" b="1" dirty="0"/>
            </a:br>
            <a:r>
              <a:rPr lang="pl-PL" sz="1800" b="1" dirty="0"/>
              <a:t>w rodzinie został przyjęty Uchwałą Nr XVIII/103/16  Rady Gminy w Książkach z dnia 27 kwietnia 2016r. Program opracowany został na podstawie art. 6 ust. 2 pkt. 1 ustawy z dnia 29 lipca 2005r. </a:t>
            </a:r>
            <a:br>
              <a:rPr lang="pl-PL" sz="1800" b="1" dirty="0"/>
            </a:br>
            <a:r>
              <a:rPr lang="pl-PL" sz="1800" b="1" dirty="0"/>
              <a:t>o przeciwdziałaniu przemocy w rodzinie (Dz. U. Z 2015r., poz. 1390).  Planowany jest do realizacji w latach 2016 – 2020.</a:t>
            </a:r>
            <a:br>
              <a:rPr lang="pl-PL" sz="1800" b="1" dirty="0"/>
            </a:br>
            <a:endParaRPr lang="pl-PL" sz="18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 </a:t>
            </a:r>
            <a:r>
              <a:rPr lang="pl-PL" sz="2400" dirty="0"/>
              <a:t>Zarządzeniem Nr 26/2011 z dnia 23 marca 2011 uregulowano tryb i sposób powoływania </a:t>
            </a:r>
            <a:br>
              <a:rPr lang="pl-PL" sz="2400" dirty="0"/>
            </a:br>
            <a:r>
              <a:rPr lang="pl-PL" sz="2400" dirty="0"/>
              <a:t>i odwoływania członków Gminnego Zespołu Interdyscyplinarnego w Książkach oraz szczegółowe warunki jego </a:t>
            </a:r>
            <a:r>
              <a:rPr lang="pl-PL" sz="2400" dirty="0" smtClean="0"/>
              <a:t>funkcjonowania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W dniu 29 lutego 2016r. Wójt Gminy Książki Zarządzeniem Nr 21/2016 zmienił zarządzenie nr 26/2011 z dnia 17 maja 2011r. w sprawie powołania i składu Gminnego Zespołu Interdyscyplinarnego ds. Przeciwdziałania Przemocy w Rodzinie, które zostało zmienione w dniu </a:t>
            </a:r>
            <a:r>
              <a:rPr lang="pl-PL" sz="2400" u="sng" dirty="0"/>
              <a:t>28 września 2018r. Zarządzeniem Wójta Gminy Książki nr 78/2018 </a:t>
            </a:r>
            <a:r>
              <a:rPr lang="pl-PL" sz="2400" dirty="0"/>
              <a:t>w części dotyczącej składu Gminnego Zespołu Interdyscyplinarnego ds. Przeciwdziałania Przemocy w Rodzinie w Książkach.</a:t>
            </a:r>
          </a:p>
          <a:p>
            <a:pPr algn="ctr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008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 INTERDYSCYPLINARNY - członkowie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350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Zespół Interdyscyplinarny spotkał się </a:t>
            </a:r>
            <a:br>
              <a:rPr lang="pl-PL" dirty="0" smtClean="0"/>
            </a:br>
            <a:r>
              <a:rPr lang="pl-PL" dirty="0" smtClean="0"/>
              <a:t>w 2018 roku – 4 razy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Posiedzenia grup roboczych odbyły się 41 razy. 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W roku 2018 zakończono 7 procedur Niebieskiej Karty z uwagi na zrealizowanie planu pomocy bądź brak zasadności prowadzenia działań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Członkowie Zespołu Interdyscyplinarnego ds. Przeciwdziałania Przemocy w Rodzinie w Książkach uczestniczyli w szkoleniu pn. „Współpraca międzyinstytucjonalna w ramach pomocy osobom uzależnionym i doznającym przemocy w rodzinie”. W szkoleniu uczestniczyło 9 członków ZI, w tym pracownicy socjalni, asystent rodziny, kurator zawodowy, lekarz, pedagog.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Strukturę rodzin objętych interwencją w 2018r. przedstawia poniższa </a:t>
            </a:r>
            <a:r>
              <a:rPr lang="pl-PL" dirty="0" smtClean="0"/>
              <a:t>tabela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202021"/>
              </p:ext>
            </p:extLst>
          </p:nvPr>
        </p:nvGraphicFramePr>
        <p:xfrm>
          <a:off x="838200" y="1825625"/>
          <a:ext cx="10515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Mężczyźni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Kobiety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Dzieci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Ogółem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Ofiary przemocy w rodzinie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Sprawcy przemocy w rodzinie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Statystyki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Na </a:t>
            </a:r>
            <a:r>
              <a:rPr lang="pl-PL" dirty="0"/>
              <a:t>terenie Gminy Książki miało miejsce </a:t>
            </a:r>
            <a:r>
              <a:rPr lang="pl-PL" u="sng" dirty="0"/>
              <a:t>51 interwencji domowych</a:t>
            </a:r>
            <a:r>
              <a:rPr lang="pl-PL" dirty="0"/>
              <a:t>, których  powodem była awantura domowa wszczęta pod wpływem alkoholu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W roku 2018 Zespół Interdyscyplinarny ds. Przeciwdziałania Przemocy w Rodzinie w Książkach skierował do prokuratury </a:t>
            </a:r>
            <a:r>
              <a:rPr lang="pl-PL" u="sng" dirty="0"/>
              <a:t>jeden wniosek </a:t>
            </a:r>
            <a:r>
              <a:rPr lang="pl-PL" dirty="0"/>
              <a:t>o podejrzeniu popełnienia przestępstwa.</a:t>
            </a:r>
          </a:p>
          <a:p>
            <a:pPr algn="just"/>
            <a:r>
              <a:rPr lang="pl-PL" b="1" dirty="0" smtClean="0"/>
              <a:t>Do </a:t>
            </a:r>
            <a:r>
              <a:rPr lang="pl-PL" b="1" dirty="0"/>
              <a:t>Gminnego Zespołu Interdyscyplinarnego w 2018r. wpłynęło 31 „Niebieskich Kart” sporządzonych  przez Komendę Powiatową Policji w Wąbrzeźnie, </a:t>
            </a:r>
            <a:r>
              <a:rPr lang="pl-PL" dirty="0"/>
              <a:t>(zaznaczyć należy, że 21 formularzy Niebieska Karta – A dotyczy jednej rodziny, w której procedura jest prowadzona, a każda kolejna karta jest notatka z interwencji Policji w danym środowisku), </a:t>
            </a:r>
            <a:r>
              <a:rPr lang="pl-PL" b="1" dirty="0"/>
              <a:t>natomiast 2 formularze „Niebieskich Kart” zostały sporządzone przez pracowników Gminnego Ośrodka Pomocy Społecznej w </a:t>
            </a:r>
            <a:r>
              <a:rPr lang="pl-PL" b="1" dirty="0" smtClean="0"/>
              <a:t>Książkach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5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Struktura </a:t>
            </a:r>
            <a:r>
              <a:rPr lang="pl-PL" b="1" dirty="0"/>
              <a:t>wydatków na realizację zadań  2018 r</a:t>
            </a:r>
            <a:r>
              <a:rPr lang="pl-PL" b="1" dirty="0" smtClean="0"/>
              <a:t>. – </a:t>
            </a:r>
            <a:r>
              <a:rPr lang="pl-PL" b="1" u="sng" dirty="0" smtClean="0">
                <a:solidFill>
                  <a:srgbClr val="FF0000"/>
                </a:solidFill>
              </a:rPr>
              <a:t>6.202.786,50 zł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Świadczenia przyznane i wypłacane w tut. Ośrodka są finansowane z dwóch źródeł: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/>
            <a:endParaRPr lang="pl-PL" dirty="0" smtClean="0"/>
          </a:p>
          <a:p>
            <a:pPr lvl="0" algn="ctr"/>
            <a:endParaRPr lang="pl-PL" dirty="0"/>
          </a:p>
          <a:p>
            <a:pPr lvl="0" algn="ctr"/>
            <a:endParaRPr lang="pl-PL" dirty="0" smtClean="0"/>
          </a:p>
          <a:p>
            <a:pPr lvl="0" algn="ctr"/>
            <a:r>
              <a:rPr lang="pl-PL" dirty="0" smtClean="0"/>
              <a:t>ze </a:t>
            </a:r>
            <a:r>
              <a:rPr lang="pl-PL" dirty="0"/>
              <a:t>środków budżetu państwa z przeznaczeniem na zadania zlecone i </a:t>
            </a:r>
            <a:r>
              <a:rPr lang="pl-PL" dirty="0" smtClean="0"/>
              <a:t>własne</a:t>
            </a:r>
          </a:p>
          <a:p>
            <a:pPr marL="0" lvl="0" indent="0" algn="ctr">
              <a:buNone/>
            </a:pPr>
            <a:r>
              <a:rPr lang="pl-PL" u="sng" dirty="0" smtClean="0"/>
              <a:t>5.309.112,65 zł</a:t>
            </a:r>
            <a:endParaRPr lang="pl-PL" u="sng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ze </a:t>
            </a:r>
            <a:r>
              <a:rPr lang="pl-PL" dirty="0"/>
              <a:t>środków samorządowych na zadania </a:t>
            </a:r>
            <a:r>
              <a:rPr lang="pl-PL" dirty="0" smtClean="0"/>
              <a:t>własne</a:t>
            </a:r>
          </a:p>
          <a:p>
            <a:pPr marL="0" indent="0" algn="ctr">
              <a:buNone/>
            </a:pPr>
            <a:r>
              <a:rPr lang="pl-PL" u="sng" dirty="0" smtClean="0"/>
              <a:t>893.673,85 zł</a:t>
            </a:r>
          </a:p>
          <a:p>
            <a:pPr marL="0" indent="0" algn="ctr">
              <a:buNone/>
            </a:pPr>
            <a:r>
              <a:rPr lang="pl-PL" dirty="0"/>
              <a:t>w</a:t>
            </a:r>
            <a:r>
              <a:rPr lang="pl-PL" dirty="0" smtClean="0"/>
              <a:t> tym 6.497,10 zł to środki pochodzące z odzyskanych kwot od dłużników alimentacyjnych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35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 smtClean="0"/>
              <a:t>SPRAWOZDANIE </a:t>
            </a:r>
            <a:r>
              <a:rPr lang="pl-PL" sz="3600" b="1" dirty="0"/>
              <a:t>Z REALIZACJI GMINNEGO PROGRAMU PROFILAKTYKI I ROZWIĄZYWANIA PROBLEMÓW ALKOHOLOWYCH I PROGRAMU PRZECIWDZIAŁANIA NARKOMANII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ZA ROK 2018 W GMINIE KSIĄŻKI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0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/>
              <a:t>Gminny Program Profilaktyki i Rozwiązywania Problemów Alkoholowych i Program Przeciwdziałania Narkomanii na rok 2018 został uchwalony Uchwałą Nr XXXVI/242/2017 Rady Gminy w Książkach z dnia 28 grudnia 2017  r.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Głównym </a:t>
            </a:r>
            <a:r>
              <a:rPr lang="pl-PL" dirty="0"/>
              <a:t>celem programu jest ograniczanie zdrowotnych i społecznych skutków wynikających z nadużywania alkoholu i innych środków psychoaktywnych </a:t>
            </a:r>
            <a:r>
              <a:rPr lang="pl-PL" dirty="0" smtClean="0"/>
              <a:t>poprzez </a:t>
            </a:r>
            <a:r>
              <a:rPr lang="pl-PL" dirty="0"/>
              <a:t>podnoszenie świadomości i wiedzy mieszkańców Gminy oraz prowadzenie działań związanych z profilaktyką uzależnień. </a:t>
            </a:r>
          </a:p>
        </p:txBody>
      </p:sp>
    </p:spTree>
    <p:extLst>
      <p:ext uri="{BB962C8B-B14F-4D97-AF65-F5344CB8AC3E}">
        <p14:creationId xmlns:p14="http://schemas.microsoft.com/office/powerpoint/2010/main" val="24484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Statystyka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w 2018 roku zarejestrowanych było 14 punktów sprzedaży napojów alkoholowych, w tym 13 punktów, w których istnieje możliwość sprzedaży napojów alkoholowych o zawartości powyżej 4,5 % alkoholu i 1 punkt, w którym zezwolenie dotyczy tylko piwa. </a:t>
            </a:r>
          </a:p>
          <a:p>
            <a:r>
              <a:rPr lang="pl-PL" dirty="0">
                <a:latin typeface="+mj-lt"/>
              </a:rPr>
              <a:t>W ramach prowadzonych kontroli w punktach sprzedaży w 2018 r. nie stwierdzono naruszenia prawa dotyczącego pozwoleń na sprzedaż alkoholu, a także sprzedaży alkoholu nieletnim oraz przestrzegania ustawy o wychowaniu w trzeźwości i przeciwdziałania alkoholizmowi.</a:t>
            </a:r>
          </a:p>
          <a:p>
            <a:r>
              <a:rPr lang="pl-PL" dirty="0">
                <a:latin typeface="+mj-lt"/>
              </a:rPr>
              <a:t>W 2018 r. wydano łącznie 17 zezwoleń na sprzedaż alkoholu.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6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 2018 roku w 7  rodzinach, w których założono „Niebieską Kartę” występował problem alkoholowy. 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latin typeface="+mj-lt"/>
              </a:rPr>
              <a:t>W ramach działań Komisji prowadzono rozmowy motywująco – interwencyjne z 8 osobami skierowanymi do GKRPA, w wyniku działań, 1 osoba podjęła dobrowolne leczenie w systemie niestacjonarnym, 3 osoby uczestniczyły w spotkaniach z terapeutą w Punkcie Konsultacyjnym, 4 wnioski Komisja skierowała do sądu.  Jedna sprawa została przekazana do Zespołu Interdyscyplinarnego, z uwagi na konieczność założenia Niebieskiej Karty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dirty="0">
                <a:latin typeface="+mj-lt"/>
              </a:rPr>
              <a:t>Z informacji z Komendy Powiatowej Policji w Wąbrzeźnie wynika, że z terenu gminy Książki  zatrzymano i doprowadzono do wytrzeźwienia w roku 2018 (do końca października ) – 23 osoby. Funkcjonariusze odnotowali 51 interwencji domowych, których powodem była awantura domowa na terenie gminy. W roku 2018 na terenie Gminy Książki zatrzymano 1 osobę z powodu posiadania przy sobie środków narkotycznych. Nie odnotowano zatrzymań dzieci i młodzieży będących pod wpływem alkoholu lub narkotyków.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3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Z danych Kuratorskiej Służby Sądowej w Wąbrzeźnie wynika, że w 2018 roku pod nadzorem kuratora znajdowało się 8 osób, wobec których sąd zastosował obowiązek przymusowego leczenia z terenu gminy Książki.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22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Działania GKRPA w 2018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Prowadzenie świetlicy środowiskowej </a:t>
            </a:r>
          </a:p>
          <a:p>
            <a:r>
              <a:rPr lang="pl-PL" dirty="0" smtClean="0"/>
              <a:t>Spektakle profilaktyczne w Szkole Podstawowej i Przedszkolu w Książkach i Gimnazjum w Książkach</a:t>
            </a:r>
          </a:p>
          <a:p>
            <a:r>
              <a:rPr lang="pl-PL" dirty="0" smtClean="0"/>
              <a:t>Kampania profilaktyczna </a:t>
            </a:r>
            <a:r>
              <a:rPr lang="pl-PL" dirty="0"/>
              <a:t>„Zachowaj Trzeźwy Umysł 2018 pod hasłem Autoportret. Zadziwiam siebie, gdy siebie poznaję! – czyli o budowie poczucia własnej wartości”. W ramach kampanii dzięki dostarczonym materiałom, uczniowie z wszystkich klas mieli możliwość uczestniczyć w zajęciach warsztatowych prowadzonych przez pracowników szkoły</a:t>
            </a:r>
            <a:r>
              <a:rPr lang="pl-PL" dirty="0" smtClean="0"/>
              <a:t>.</a:t>
            </a:r>
          </a:p>
          <a:p>
            <a:r>
              <a:rPr lang="pl-PL" dirty="0"/>
              <a:t>Ze środków GKRPA zakupiono materiały dydaktyczne do szkoły w ramach działań profilaktycznych „Uzależnienia i zagrożenia XXI”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2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dirty="0" smtClean="0"/>
              <a:t>Prowadzenie Punktu Konsultacyjnego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 Urzędzie Gminy Książki w 2018 r. działał Punkt Konsultacyjny. W ramach Punktu w 2018 r. w każdy piątek miesiąca w godzinach od 9.00 do 13.00 podinspektor ds. uzależnień udzielał porad, realizował sesje terapeutyczne w oparciu o program „Moja decyzja”, w tym 57 konsultacji dla osób nadużywających alkoholu i 3 </a:t>
            </a:r>
            <a:r>
              <a:rPr lang="pl-PL" dirty="0" smtClean="0"/>
              <a:t>konsultacje </a:t>
            </a:r>
            <a:r>
              <a:rPr lang="pl-PL" dirty="0"/>
              <a:t>dla osób współuzależnionych. 1 konsultacja dla osób doświadczających przemocy. Dla 7 osób prowadzone były indywidualne sesje, w tym dla 4 osób nadużywających alkoholu, 2 osoby współuzależnione i 1 osoba doświadczająca przemocy.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8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+mn-lt"/>
              </a:rPr>
              <a:t>zakupiono </a:t>
            </a:r>
            <a:r>
              <a:rPr lang="pl-PL" sz="2800" dirty="0">
                <a:latin typeface="+mn-lt"/>
              </a:rPr>
              <a:t>ulotki i plakaty profilaktyczne. Koszt ulotek z dostawą wyniósł 322,00 zł. Ulotki i plakaty zostały przekazane do szkół oraz ośrodka zdrowia. </a:t>
            </a:r>
            <a:br>
              <a:rPr lang="pl-PL" sz="2800" dirty="0">
                <a:latin typeface="+mn-lt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zorganizowano </a:t>
            </a:r>
            <a:r>
              <a:rPr lang="pl-PL" dirty="0"/>
              <a:t>i sfinansowano szkolenie dla członków Zespołu Interdyscyplinarnego oraz Gminnej Komisji Rozwiązywania Problemów Alkoholowych na temat „Współpraca międzyinstytucjonalna w ramach pomocy osobom uzależnionym i doznającym przemocy w rodzinie”. W szkoleniu uczestniczyło 9 osób, w tym pracownicy socjalni, asystent rodziny, kurator zawodowy, lekarz, członkowie GKRPA. Koszt szkolenia stanowił 1 000,00 zł</a:t>
            </a:r>
            <a:r>
              <a:rPr lang="pl-PL" dirty="0" smtClean="0"/>
              <a:t>.</a:t>
            </a:r>
          </a:p>
          <a:p>
            <a:r>
              <a:rPr lang="pl-PL" dirty="0"/>
              <a:t>Na koniec roku zakupiono materiały </a:t>
            </a:r>
            <a:r>
              <a:rPr lang="pl-PL" dirty="0" err="1"/>
              <a:t>profilaktyczno</a:t>
            </a:r>
            <a:r>
              <a:rPr lang="pl-PL" dirty="0"/>
              <a:t> – edukacyjne – STOP pijanym kierowcom w kwocie 492 zł. Zakupiono również materiały w kampanii Zachowaj Trzeźwy Umysł 2019.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8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Zakupiono </a:t>
            </a:r>
            <a:r>
              <a:rPr lang="pl-PL" sz="2800" dirty="0"/>
              <a:t>także 13 podręczników z zakresu profilaktyki, które przekazano do Gminnej Biblioteki Publicznej w Książkach. 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ramach porozumienia między Gminą Książki a Województwem Kujawsko – Pomorskim, dotyczącego realizacji zadania o nazwie „Kujawsko – Pomorska Niebieska Linia” z zakresu przeciwdziałania przemocy w rodzinie, ze środków GKRPA sfinansowano w/w zadanie w </a:t>
            </a:r>
            <a:r>
              <a:rPr lang="pl-PL"/>
              <a:t>kwocie </a:t>
            </a:r>
            <a:r>
              <a:rPr lang="pl-PL" smtClean="0"/>
              <a:t>211,50 </a:t>
            </a:r>
            <a:r>
              <a:rPr lang="pl-PL" dirty="0"/>
              <a:t>zł.</a:t>
            </a:r>
          </a:p>
          <a:p>
            <a:r>
              <a:rPr lang="pl-PL" dirty="0"/>
              <a:t>sfinansowano zadanie publiczne pod nazwą „Specjalistyczna pomoc dla mieszkańców Gminy Książki”. Prowadzono działania w zakresie terapii uzależnień, poradnictwa rodzinnego, mediacji pojednawczych, konsultacji psychologicznych dla ofiar i sprawców przemocy i poradnictwo prawne. Koszt zadania wyniósł 1.200,00 zł. Jak wynika ze sprawozdania złożonego przez stowarzyszenie z poradnictwa rodzinnego skorzystało 21 osób, ilość świadczeń – 16 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9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Gminna Komisja Rozwiązywania Problemów Alkoholowych w Książkach ogłosiła konkurs plastyczny skierowany do dzieci ze Szkoły Podstawowej i Przedszkola w Książkach promujący zdrowy tryb życia bez nałogów i używek. Konkurs skierowany był do całych klas, należało złożyć prace zbiorowe. Komisja wyłoniła 12 najlepszych prac plastycznych, z których zaprojektowano kalendarz ścienny na 2019 rok. W kalendarzu znaleźć można ważne numery telefonów, m.in. </a:t>
            </a:r>
            <a:endParaRPr lang="pl-PL" dirty="0" smtClean="0"/>
          </a:p>
          <a:p>
            <a:r>
              <a:rPr lang="pl-PL" dirty="0" smtClean="0"/>
              <a:t>telefon </a:t>
            </a:r>
            <a:r>
              <a:rPr lang="pl-PL" dirty="0"/>
              <a:t>zaufania dla dzieci i młodzieży tel. 116 111, </a:t>
            </a:r>
            <a:endParaRPr lang="pl-PL" dirty="0" smtClean="0"/>
          </a:p>
          <a:p>
            <a:r>
              <a:rPr lang="pl-PL" dirty="0" smtClean="0"/>
              <a:t>Rzecznik </a:t>
            </a:r>
            <a:r>
              <a:rPr lang="pl-PL" dirty="0"/>
              <a:t>Praw Dziecka – Dziecięcy Telefon Zaufania Rzecznika Praw </a:t>
            </a:r>
            <a:r>
              <a:rPr lang="pl-PL" dirty="0" smtClean="0"/>
              <a:t>Dziecka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tel. 800 121 </a:t>
            </a:r>
            <a:r>
              <a:rPr lang="pl-PL" dirty="0" smtClean="0"/>
              <a:t>212,</a:t>
            </a:r>
          </a:p>
          <a:p>
            <a:r>
              <a:rPr lang="pl-PL" dirty="0" smtClean="0"/>
              <a:t>Ogólnopolskie </a:t>
            </a:r>
            <a:r>
              <a:rPr lang="pl-PL" dirty="0"/>
              <a:t>Pogotowie dla Ofiar Przemocy w Rodzinie „Niebieska Linia”, tel. 22 668 70 </a:t>
            </a:r>
            <a:r>
              <a:rPr lang="pl-PL" dirty="0" smtClean="0"/>
              <a:t>00</a:t>
            </a:r>
          </a:p>
          <a:p>
            <a:r>
              <a:rPr lang="pl-PL" dirty="0" smtClean="0"/>
              <a:t>telefon </a:t>
            </a:r>
            <a:r>
              <a:rPr lang="pl-PL" dirty="0"/>
              <a:t>zaufania dla rodziców i nauczycieli w sprawie bezpieczeństwa dzieci tel. 800 100 100.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Kalendarze </a:t>
            </a:r>
            <a:r>
              <a:rPr lang="pl-PL" dirty="0"/>
              <a:t>zostały przekazane do szkoły oraz biur Urzędu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67947"/>
              </p:ext>
            </p:extLst>
          </p:nvPr>
        </p:nvGraphicFramePr>
        <p:xfrm>
          <a:off x="2032000" y="331476"/>
          <a:ext cx="8128000" cy="675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Pomoc społeczna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1 215 339,69</a:t>
                      </a:r>
                      <a:endParaRPr lang="pl-PL" sz="1600" dirty="0"/>
                    </a:p>
                  </a:txBody>
                  <a:tcPr/>
                </a:tc>
              </a:tr>
              <a:tr h="54939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Domy Pomocy Społecznej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291 388,83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Składki na ubezpieczenie zdrowotne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14 909,20</a:t>
                      </a:r>
                      <a:endParaRPr lang="pl-PL" sz="1600" dirty="0"/>
                    </a:p>
                  </a:txBody>
                  <a:tcPr/>
                </a:tc>
              </a:tr>
              <a:tr h="58692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Zasiłki oraz</a:t>
                      </a:r>
                      <a:r>
                        <a:rPr lang="pl-PL" sz="1600" baseline="0" dirty="0" smtClean="0"/>
                        <a:t> składki na ubezpieczenia emerytalne i rentowe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183 970,59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Dodatki mieszkaniowe i energetyczne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106 721,55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Zasiłki stałe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117 499,81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PCPR – pobyt dziecka w pieczy zastępczej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19 657,50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Ośrodek Pomocy Społecznej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345 030,51</a:t>
                      </a:r>
                      <a:endParaRPr lang="pl-PL" sz="1600" dirty="0"/>
                    </a:p>
                  </a:txBody>
                  <a:tcPr/>
                </a:tc>
              </a:tr>
              <a:tr h="58692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Usługi opiekuńcze i specjalistyczne usługi opiekuńcze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68 934,60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Pomoc w zakresie dożywiania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51 789,10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Pozostała działalność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15 438,10</a:t>
                      </a:r>
                      <a:endParaRPr lang="pl-PL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Pomoc materialna dla uczniów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124 630,55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Świadczenia wychowawcze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2 828 625,35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Świadczenia rodzinne i fundusz alimentacyjny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1.810.945,36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Karta Dużej Rodziny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57,42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560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Wsparcie rodziny – asystent rodziny, dobry start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194 671,35</a:t>
                      </a:r>
                      <a:endParaRPr lang="pl-PL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043"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2018 roku wpływy z zezwoleń na sprzedaż alkoholu stanowiły kwotę – 48.849,49 zł.</a:t>
            </a:r>
          </a:p>
          <a:p>
            <a:r>
              <a:rPr lang="pl-PL" dirty="0"/>
              <a:t>W 2018 r. w ramach Gminnego Programu Profilaktyki i Rozwiązywania Problemów Alkoholowych oraz Rozwiązywania Problemów Narkomanii wydatkowano łącznie kwotę </a:t>
            </a:r>
            <a:r>
              <a:rPr lang="pl-PL" b="1" dirty="0"/>
              <a:t>48.352,71 zł</a:t>
            </a:r>
            <a:r>
              <a:rPr lang="pl-PL" dirty="0"/>
              <a:t>, </a:t>
            </a:r>
            <a:r>
              <a:rPr lang="pl-PL" dirty="0" smtClean="0"/>
              <a:t>w tym </a:t>
            </a:r>
            <a:r>
              <a:rPr lang="pl-PL" b="1" dirty="0"/>
              <a:t>28.516,78zł</a:t>
            </a:r>
            <a:r>
              <a:rPr lang="pl-PL" dirty="0"/>
              <a:t> wydatkowana na </a:t>
            </a:r>
            <a:r>
              <a:rPr lang="pl-PL" b="1" dirty="0"/>
              <a:t>działanie świetlicy </a:t>
            </a:r>
            <a:r>
              <a:rPr lang="pl-PL" b="1" dirty="0" smtClean="0"/>
              <a:t>środowiskowej.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296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Wydatki w latach 2015 - 2018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196" y="1931522"/>
            <a:ext cx="894360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2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>Klienci </a:t>
            </a:r>
            <a:r>
              <a:rPr lang="pl-PL" sz="3600" b="1" dirty="0"/>
              <a:t>GOPS – </a:t>
            </a:r>
            <a:r>
              <a:rPr lang="pl-PL" sz="3600" b="1" dirty="0" smtClean="0"/>
              <a:t>powody </a:t>
            </a:r>
            <a:r>
              <a:rPr lang="pl-PL" sz="3600" b="1" dirty="0"/>
              <a:t>przyznania pomocy, liczba rodzin i osób w rodzinie, którym udzielono pomocy w roku 2018: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657811"/>
              </p:ext>
            </p:extLst>
          </p:nvPr>
        </p:nvGraphicFramePr>
        <p:xfrm>
          <a:off x="2489813" y="1553379"/>
          <a:ext cx="6482420" cy="5480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247"/>
                <a:gridCol w="1620784"/>
                <a:gridCol w="1639389"/>
              </a:tblGrid>
              <a:tr h="91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sng" dirty="0">
                          <a:solidFill>
                            <a:schemeClr val="tx1"/>
                          </a:solidFill>
                          <a:effectLst/>
                        </a:rPr>
                        <a:t>Powód trudnej sytuacji klientów tut. Ośrodka</a:t>
                      </a:r>
                      <a:endParaRPr lang="pl-PL" sz="12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sng" dirty="0">
                          <a:solidFill>
                            <a:schemeClr val="tx1"/>
                          </a:solidFill>
                          <a:effectLst/>
                        </a:rPr>
                        <a:t>Liczba rodzin</a:t>
                      </a:r>
                      <a:endParaRPr lang="pl-PL" sz="12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sng" dirty="0">
                          <a:solidFill>
                            <a:schemeClr val="tx1"/>
                          </a:solidFill>
                          <a:effectLst/>
                        </a:rPr>
                        <a:t>Liczba osób w rodzinie</a:t>
                      </a:r>
                      <a:endParaRPr lang="pl-PL" sz="12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Ubóstwo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Sieroctwo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Bezdomność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53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Potrzeba ochrony macierzyństwa, w tym wielodzietność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Bezrobocie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211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Niepełnosprawność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Długotrwała lub ciężka choroba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156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400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Bezradność w sprawach opiekuńczo – wychowawczych i prowadzeniu gosp. domowego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Przemoc w rodzinie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Potrzeba ochrony ofiar handlu ludźmi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Alkoholizm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0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Trudności w przystosowaniu się do życia po zwolnieniu z zakładu karnego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00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Trudności w integracji osób, które otrzymały status uchodźcy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Klęska żywiołowa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Narkomania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POMOCY – ZMIANA OD 2018 ROKU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dla </a:t>
            </a: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osoby samotnie gospodarującej </a:t>
            </a:r>
          </a:p>
          <a:p>
            <a:pPr marL="0" indent="0" algn="ctr">
              <a:buNone/>
            </a:pP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701 zł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pl-PL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pl-PL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dla </a:t>
            </a:r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osoby w rodzinie </a:t>
            </a:r>
          </a:p>
          <a:p>
            <a:pPr marL="0" indent="0" algn="ctr">
              <a:buNone/>
            </a:pP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528 zł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pl-PL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2452</Words>
  <Application>Microsoft Office PowerPoint</Application>
  <PresentationFormat>Panoramiczny</PresentationFormat>
  <Paragraphs>536</Paragraphs>
  <Slides>61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8" baseType="lpstr">
      <vt:lpstr>SimSun</vt:lpstr>
      <vt:lpstr>AlternateGothic2 BT</vt:lpstr>
      <vt:lpstr>Arial</vt:lpstr>
      <vt:lpstr>Calibri</vt:lpstr>
      <vt:lpstr>Calibri Light</vt:lpstr>
      <vt:lpstr>Wingdings</vt:lpstr>
      <vt:lpstr>office theme</vt:lpstr>
      <vt:lpstr>SPRAWOZDANIE Z DZIAŁALNOŚCI  GMINNEGO OŚRODKA POMOCY SPOŁECZNEJ W KSIĄŻKACH</vt:lpstr>
      <vt:lpstr>Prezentacja programu PowerPoint</vt:lpstr>
      <vt:lpstr>ZADANIA</vt:lpstr>
      <vt:lpstr>Zatrudnienie - na dzień 31.12.2018 r. zatrudnienie w Ośrodku kształtowało się następująco:  </vt:lpstr>
      <vt:lpstr> Struktura wydatków na realizację zadań  2018 r. – 6.202.786,50 zł Świadczenia przyznane i wypłacane w tut. Ośrodka są finansowane z dwóch źródeł: </vt:lpstr>
      <vt:lpstr>Prezentacja programu PowerPoint</vt:lpstr>
      <vt:lpstr>Wydatki w latach 2015 - 2018</vt:lpstr>
      <vt:lpstr>  Klienci GOPS – powody przyznania pomocy, liczba rodzin i osób w rodzinie, którym udzielono pomocy w roku 2018:   </vt:lpstr>
      <vt:lpstr>KRYTERIA POMOCY – ZMIANA OD 2018 ROKU</vt:lpstr>
      <vt:lpstr>Zadania nałożone ustawą z dnia 12 marca 2004 r. o pomocy społecznej</vt:lpstr>
      <vt:lpstr>Rodzaje świadczeń z pomocy społecznej</vt:lpstr>
      <vt:lpstr>ŚWIADCZENIA PIENIĘŻNE</vt:lpstr>
      <vt:lpstr>ŚWIADCZENIA NIEPIENIĘŻNE</vt:lpstr>
      <vt:lpstr>Wsparcie rodziny  - asystent rodziny i piecza zastępcza</vt:lpstr>
      <vt:lpstr>KARTA DUŻEJ RODZINY</vt:lpstr>
      <vt:lpstr>Program Operacyjny Pomoc Żywnościowa  2014 – 2020 [POPŻ] współfinansowany ze środków Unii Europejskiej w ramach Europejskiego   Funduszu Pomocy Najbardziej Potrzebującym </vt:lpstr>
      <vt:lpstr>PRODUKTY – podprogram 2018</vt:lpstr>
      <vt:lpstr>Punkt wydawania żywności</vt:lpstr>
      <vt:lpstr>ŚWIĄTECZNA ZBIÓRKA ŻYWNOŚCI</vt:lpstr>
      <vt:lpstr>Spotkanie opłatkowe dla osób samotnych z terenu Gminy Książki</vt:lpstr>
      <vt:lpstr>Zadanie - przeciwdziałanie alkoholizmowi Prowadzenie świetlicy środowiskowej</vt:lpstr>
      <vt:lpstr>Zadanie – przeciwdziałanie przemocy Zespół Interdyscyplinarny</vt:lpstr>
      <vt:lpstr>Świadczenia rodzinne, fundusz alimentacyjny, świadczenie wychowawcze, dobry start</vt:lpstr>
      <vt:lpstr>Świadczenia rodzinne</vt:lpstr>
      <vt:lpstr>Zasiłek pielęgnacyjny – zmiana od 12 lat</vt:lpstr>
      <vt:lpstr>Prezentacja programu PowerPoint</vt:lpstr>
      <vt:lpstr>Prezentacja programu PowerPoint</vt:lpstr>
      <vt:lpstr>Składki z tytułu ubezpieczenia</vt:lpstr>
      <vt:lpstr>FUNDUSZ ALIMENTACYJNY</vt:lpstr>
      <vt:lpstr>Świadczenie wychowawcze – 500 +</vt:lpstr>
      <vt:lpstr>Dobry start</vt:lpstr>
      <vt:lpstr>Dodatek mieszkaniowy</vt:lpstr>
      <vt:lpstr>Dodatek energetyczny</vt:lpstr>
      <vt:lpstr>Stypendia szkolne </vt:lpstr>
      <vt:lpstr>Potrzeby w zakresie pomocy społecznej</vt:lpstr>
      <vt:lpstr> SPRAWOZDANIE Z REALIZACJI  GMINNEGO PROGRAMU WSPIERANIA RODZINY  ZA ROK 2018  </vt:lpstr>
      <vt:lpstr>Głównym celem programu jest tworzenie warunków sprzyjających wspieraniu rodziny i jej prawidłowego funkcjonowania. </vt:lpstr>
      <vt:lpstr>"Programu asystent rodziny i koordynator rodzinnej pieczy zastępczej na rok 2018„ – rządowy program MRPiPS</vt:lpstr>
      <vt:lpstr> Dane dotyczące rodzin objętych wsparciem asystenta rodziny </vt:lpstr>
      <vt:lpstr>Odpłatność gminy za pobyt dzieci w pieczy zastępczej</vt:lpstr>
      <vt:lpstr>Współpraca na rzecz dziecka i rodziny</vt:lpstr>
      <vt:lpstr>Świetlica środowiskowa </vt:lpstr>
      <vt:lpstr>Kolejne cele były realizowane przez różne zadania </vt:lpstr>
      <vt:lpstr>  Sprawozdanie  z realizacji Gminnego Programu Przeciwdziałania Przemocy w Rodzinie  oraz Ochrony Ofiar Przemocy  w Rodzinie za rok 2018. </vt:lpstr>
      <vt:lpstr> Gminny program przeciwdziałania przemocy w rodzinie oraz ochrony ofiar przemocy  w rodzinie został przyjęty Uchwałą Nr XVIII/103/16  Rady Gminy w Książkach z dnia 27 kwietnia 2016r. Program opracowany został na podstawie art. 6 ust. 2 pkt. 1 ustawy z dnia 29 lipca 2005r.  o przeciwdziałaniu przemocy w rodzinie (Dz. U. Z 2015r., poz. 1390).  Planowany jest do realizacji w latach 2016 – 2020. </vt:lpstr>
      <vt:lpstr>ZESPÓŁ INTERDYSCYPLINARNY - członkowie</vt:lpstr>
      <vt:lpstr>Zespół Interdyscyplinarny spotkał się  w 2018 roku – 4 razy</vt:lpstr>
      <vt:lpstr>Strukturę rodzin objętych interwencją w 2018r. przedstawia poniższa tabela</vt:lpstr>
      <vt:lpstr>Statystyki </vt:lpstr>
      <vt:lpstr>            SPRAWOZDANIE Z REALIZACJI GMINNEGO PROGRAMU PROFILAKTYKI I ROZWIĄZYWANIA PROBLEMÓW ALKOHOLOWYCH I PROGRAMU PRZECIWDZIAŁANIA NARKOMANII ZA ROK 2018 W GMINIE KSIĄŻKI   </vt:lpstr>
      <vt:lpstr>Gminny Program Profilaktyki i Rozwiązywania Problemów Alkoholowych i Program Przeciwdziałania Narkomanii na rok 2018 został uchwalony Uchwałą Nr XXXVI/242/2017 Rady Gminy w Książkach z dnia 28 grudnia 2017  r. </vt:lpstr>
      <vt:lpstr>Statystyka </vt:lpstr>
      <vt:lpstr>W 2018 roku w 7  rodzinach, w których założono „Niebieską Kartę” występował problem alkoholowy.  </vt:lpstr>
      <vt:lpstr>Z danych Kuratorskiej Służby Sądowej w Wąbrzeźnie wynika, że w 2018 roku pod nadzorem kuratora znajdowało się 8 osób, wobec których sąd zastosował obowiązek przymusowego leczenia z terenu gminy Książki. </vt:lpstr>
      <vt:lpstr>Działania GKRPA w 2018 r.</vt:lpstr>
      <vt:lpstr>Prowadzenie Punktu Konsultacyjnego</vt:lpstr>
      <vt:lpstr>zakupiono ulotki i plakaty profilaktyczne. Koszt ulotek z dostawą wyniósł 322,00 zł. Ulotki i plakaty zostały przekazane do szkół oraz ośrodka zdrowia.  </vt:lpstr>
      <vt:lpstr>Zakupiono także 13 podręczników z zakresu profilaktyki, które przekazano do Gminnej Biblioteki Publicznej w Książkach.  </vt:lpstr>
      <vt:lpstr>cd</vt:lpstr>
      <vt:lpstr>Finansowanie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DZIAŁANOŚCI Z GMINNEGO OŚRODKA POMOCY SPOŁECZNEJ W KSIĄŻKACH</dc:title>
  <dc:creator>Alicja wabrzezno</dc:creator>
  <cp:lastModifiedBy>Alicja wabrzezno</cp:lastModifiedBy>
  <cp:revision>77</cp:revision>
  <cp:lastPrinted>2019-04-02T07:53:53Z</cp:lastPrinted>
  <dcterms:created xsi:type="dcterms:W3CDTF">2019-02-21T13:48:04Z</dcterms:created>
  <dcterms:modified xsi:type="dcterms:W3CDTF">2019-04-02T12:55:58Z</dcterms:modified>
</cp:coreProperties>
</file>